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97" r:id="rId2"/>
    <p:sldId id="327" r:id="rId3"/>
    <p:sldId id="322" r:id="rId4"/>
    <p:sldId id="331" r:id="rId5"/>
    <p:sldId id="332" r:id="rId6"/>
    <p:sldId id="321" r:id="rId7"/>
    <p:sldId id="333" r:id="rId8"/>
    <p:sldId id="323" r:id="rId9"/>
    <p:sldId id="334" r:id="rId10"/>
    <p:sldId id="325" r:id="rId11"/>
    <p:sldId id="335" r:id="rId12"/>
    <p:sldId id="326" r:id="rId13"/>
    <p:sldId id="336" r:id="rId14"/>
    <p:sldId id="306" r:id="rId15"/>
    <p:sldId id="339" r:id="rId16"/>
    <p:sldId id="340" r:id="rId17"/>
    <p:sldId id="337" r:id="rId18"/>
    <p:sldId id="294" r:id="rId19"/>
  </p:sldIdLst>
  <p:sldSz cx="9144000" cy="5143500" type="screen16x9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60221" autoAdjust="0"/>
  </p:normalViewPr>
  <p:slideViewPr>
    <p:cSldViewPr>
      <p:cViewPr varScale="1">
        <p:scale>
          <a:sx n="57" d="100"/>
          <a:sy n="57" d="100"/>
        </p:scale>
        <p:origin x="178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8.12.2022\&#1084;&#1072;&#1090;&#1077;&#1088;&#1080;&#1072;&#1083;&#1099;%20&#1088;&#1072;&#1079;&#1076;&#1072;&#1090;&#1082;&#1072;\&#1084;&#1086;&#1085;&#1080;&#1090;&#1086;&#1088;&#1080;&#1085;&#1075;%20&#1055;&#1051;&#1040;&#1053;&#1054;&#1042;\&#1052;&#1054;&#1053;&#1048;&#1058;&#1054;&#1056;&#1048;&#1053;&#1043;%20&#1055;&#1051;&#1040;&#1053;&#1054;&#1042;%20&#1053;&#1054;&#1050;&#1054;%202021%20_&#1089;&#1072;&#1076;&#1099;%20(&#1085;&#1086;&#1103;&#1073;&#1088;&#1100;)%20(&#1054;&#1090;&#1074;&#1077;&#1090;&#1099;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28.12.2022\&#1084;&#1072;&#1090;&#1077;&#1088;&#1080;&#1072;&#1083;&#1099;%20&#1088;&#1072;&#1079;&#1076;&#1072;&#1090;&#1082;&#1072;\&#1084;&#1086;&#1085;&#1080;&#1090;&#1086;&#1088;&#1080;&#1085;&#1075;%20&#1055;&#1051;&#1040;&#1053;&#1054;&#1042;\&#1052;&#1054;&#1053;&#1048;&#1058;&#1054;&#1056;&#1048;&#1053;&#1043;%20&#1055;&#1051;&#1040;&#1053;&#1054;&#1042;%20&#1053;&#1054;&#1050;&#1054;%202021%20_&#1089;&#1072;&#1076;&#1099;%20(&#1085;&#1086;&#1103;&#1073;&#1088;&#1100;)%20(&#1054;&#1090;&#1074;&#1077;&#1090;&#1099;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D:\28.12.2022\&#1084;&#1072;&#1090;&#1077;&#1088;&#1080;&#1072;&#1083;&#1099;%20&#1088;&#1072;&#1079;&#1076;&#1072;&#1090;&#1082;&#1072;\&#1084;&#1086;&#1085;&#1080;&#1090;&#1086;&#1088;&#1080;&#1085;&#1075;%20&#1055;&#1051;&#1040;&#1053;&#1054;&#1042;\&#1052;&#1054;&#1053;&#1048;&#1058;&#1054;&#1056;&#1048;&#1053;&#1043;%20&#1055;&#1051;&#1040;&#1053;&#1054;&#1042;%20&#1053;&#1054;&#1050;&#1054;%202021%20_&#1089;&#1072;&#1076;&#1099;%20(&#1085;&#1086;&#1103;&#1073;&#1088;&#1100;)%20(&#1054;&#1090;&#1074;&#1077;&#1090;&#1099;)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8.12.2022\&#1084;&#1072;&#1090;&#1077;&#1088;&#1080;&#1072;&#1083;&#1099;%20&#1088;&#1072;&#1079;&#1076;&#1072;&#1090;&#1082;&#1072;\&#1084;&#1086;&#1085;&#1080;&#1090;&#1086;&#1088;&#1080;&#1085;&#1075;%20&#1055;&#1051;&#1040;&#1053;&#1054;&#1042;\&#1052;&#1054;&#1053;&#1048;&#1058;&#1054;&#1056;&#1048;&#1053;&#1043;%20&#1055;&#1051;&#1040;&#1053;&#1054;&#1042;%20&#1053;&#1054;&#1050;&#1054;%202021%20_&#1089;&#1072;&#1076;&#1099;%20(&#1085;&#1086;&#1103;&#1073;&#1088;&#1100;)%20(&#1054;&#1090;&#1074;&#1077;&#1090;&#1099;)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28.12.2022\&#1084;&#1072;&#1090;&#1077;&#1088;&#1080;&#1072;&#1083;&#1099;%20&#1088;&#1072;&#1079;&#1076;&#1072;&#1090;&#1082;&#1072;\&#1084;&#1086;&#1085;&#1080;&#1090;&#1086;&#1088;&#1080;&#1085;&#1075;%20&#1055;&#1051;&#1040;&#1053;&#1054;&#1042;\&#1052;&#1054;&#1053;&#1048;&#1058;&#1054;&#1056;&#1048;&#1053;&#1043;%20&#1055;&#1051;&#1040;&#1053;&#1054;&#1042;%20&#1053;&#1054;&#1050;&#1054;%202021%20_&#1089;&#1072;&#1076;&#1099;%20(&#1085;&#1086;&#1103;&#1073;&#1088;&#1100;)%20(&#1054;&#1090;&#1074;&#1077;&#1090;&#1099;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8.12.2022\&#1084;&#1072;&#1090;&#1077;&#1088;&#1080;&#1072;&#1083;&#1099;%20&#1088;&#1072;&#1079;&#1076;&#1072;&#1090;&#1082;&#1072;\&#1084;&#1086;&#1085;&#1080;&#1090;&#1086;&#1088;&#1080;&#1085;&#1075;%20&#1055;&#1051;&#1040;&#1053;&#1054;&#1042;\&#1052;&#1054;&#1053;&#1048;&#1058;&#1054;&#1056;&#1048;&#1053;&#1043;%20&#1055;&#1051;&#1040;&#1053;&#1054;&#1042;%20&#1053;&#1054;&#1050;&#1054;%202021%20_&#1089;&#1072;&#1076;&#1099;%20(&#1085;&#1086;&#1103;&#1073;&#1088;&#1100;)%20(&#1054;&#1090;&#1074;&#1077;&#1090;&#1099;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28.12.2022\&#1084;&#1072;&#1090;&#1077;&#1088;&#1080;&#1072;&#1083;&#1099;%20&#1088;&#1072;&#1079;&#1076;&#1072;&#1090;&#1082;&#1072;\&#1084;&#1086;&#1085;&#1080;&#1090;&#1086;&#1088;&#1080;&#1085;&#1075;%20&#1055;&#1051;&#1040;&#1053;&#1054;&#1042;\&#1052;&#1054;&#1053;&#1048;&#1058;&#1054;&#1056;&#1048;&#1053;&#1043;%20&#1055;&#1051;&#1040;&#1053;&#1054;&#1042;%20&#1053;&#1054;&#1050;&#1054;%202021%20_&#1089;&#1072;&#1076;&#1099;%20(&#1085;&#1086;&#1103;&#1073;&#1088;&#1100;)%20(&#1054;&#1090;&#1074;&#1077;&#1090;&#1099;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8.12.2022\&#1084;&#1072;&#1090;&#1077;&#1088;&#1080;&#1072;&#1083;&#1099;%20&#1088;&#1072;&#1079;&#1076;&#1072;&#1090;&#1082;&#1072;\&#1084;&#1086;&#1085;&#1080;&#1090;&#1086;&#1088;&#1080;&#1085;&#1075;%20&#1055;&#1051;&#1040;&#1053;&#1054;&#1042;\&#1052;&#1054;&#1053;&#1048;&#1058;&#1054;&#1056;&#1048;&#1053;&#1043;%20&#1055;&#1051;&#1040;&#1053;&#1054;&#1042;%20&#1053;&#1054;&#1050;&#1054;%202021%20_&#1089;&#1072;&#1076;&#1099;%20(&#1085;&#1086;&#1103;&#1073;&#1088;&#1100;)%20(&#1054;&#1090;&#1074;&#1077;&#1090;&#1099;)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8.12.2022\&#1084;&#1072;&#1090;&#1077;&#1088;&#1080;&#1072;&#1083;&#1099;%20&#1088;&#1072;&#1079;&#1076;&#1072;&#1090;&#1082;&#1072;\&#1084;&#1086;&#1085;&#1080;&#1090;&#1086;&#1088;&#1080;&#1085;&#1075;%20&#1055;&#1051;&#1040;&#1053;&#1054;&#1042;\&#1052;&#1054;&#1053;&#1048;&#1058;&#1054;&#1056;&#1048;&#1053;&#1043;%20&#1055;&#1051;&#1040;&#1053;&#1054;&#1042;%20&#1053;&#1054;&#1050;&#1054;%202021%20_&#1089;&#1072;&#1076;&#1099;%20(&#1085;&#1086;&#1103;&#1073;&#1088;&#1100;)%20(&#1054;&#1090;&#1074;&#1077;&#1090;&#1099;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28.12.2022\&#1084;&#1072;&#1090;&#1077;&#1088;&#1080;&#1072;&#1083;&#1099;%20&#1088;&#1072;&#1079;&#1076;&#1072;&#1090;&#1082;&#1072;\&#1084;&#1086;&#1085;&#1080;&#1090;&#1086;&#1088;&#1080;&#1085;&#1075;%20&#1055;&#1051;&#1040;&#1053;&#1054;&#1042;\&#1052;&#1054;&#1053;&#1048;&#1058;&#1054;&#1056;&#1048;&#1053;&#1043;%20&#1055;&#1051;&#1040;&#1053;&#1054;&#1042;%20&#1053;&#1054;&#1050;&#1054;%202021%20_&#1089;&#1072;&#1076;&#1099;%20(&#1085;&#1086;&#1103;&#1073;&#1088;&#1100;)%20(&#1054;&#1090;&#1074;&#1077;&#1090;&#1099;)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8.12.2022\&#1084;&#1072;&#1090;&#1077;&#1088;&#1080;&#1072;&#1083;&#1099;%20&#1088;&#1072;&#1079;&#1076;&#1072;&#1090;&#1082;&#1072;\&#1084;&#1086;&#1085;&#1080;&#1090;&#1086;&#1088;&#1080;&#1085;&#1075;%20&#1055;&#1051;&#1040;&#1053;&#1054;&#1042;\&#1052;&#1054;&#1053;&#1048;&#1058;&#1054;&#1056;&#1048;&#1053;&#1043;%20&#1055;&#1051;&#1040;&#1053;&#1054;&#1042;%20&#1053;&#1054;&#1050;&#1054;%202021%20_&#1089;&#1072;&#1076;&#1099;%20(&#1085;&#1086;&#1103;&#1073;&#1088;&#1100;)%20(&#1054;&#1090;&#1074;&#1077;&#1090;&#1099;)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апрель</a:t>
            </a:r>
          </a:p>
        </c:rich>
      </c:tx>
      <c:layout>
        <c:manualLayout>
          <c:xMode val="edge"/>
          <c:yMode val="edge"/>
          <c:x val="0.14903453068495326"/>
          <c:y val="0.104275430647869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240190183523683E-2"/>
          <c:y val="0.23400018566554312"/>
          <c:w val="0.32961927626805237"/>
          <c:h val="0.49993832206752786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238-4DC7-82A9-75AD87CDCAD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238-4DC7-82A9-75AD87CDCAD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238-4DC7-82A9-75AD87CDCAD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238-4DC7-82A9-75AD87CDCAD9}"/>
                </c:ext>
              </c:extLst>
            </c:dLbl>
            <c:dLbl>
              <c:idx val="1"/>
              <c:layout>
                <c:manualLayout>
                  <c:x val="0.11563808543439787"/>
                  <c:y val="-0.177384688400994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38-4DC7-82A9-75AD87CDCAD9}"/>
                </c:ext>
              </c:extLst>
            </c:dLbl>
            <c:dLbl>
              <c:idx val="2"/>
              <c:layout>
                <c:manualLayout>
                  <c:x val="-0.10151854578839094"/>
                  <c:y val="5.22758373040680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02968373795778"/>
                      <c:h val="0.129445254039904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238-4DC7-82A9-75AD87CDCA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'план-факт'!$A$8:$A$10</c:f>
              <c:strCache>
                <c:ptCount val="3"/>
                <c:pt idx="0">
                  <c:v>готово</c:v>
                </c:pt>
                <c:pt idx="1">
                  <c:v>в работе</c:v>
                </c:pt>
                <c:pt idx="2">
                  <c:v>не приступили</c:v>
                </c:pt>
              </c:strCache>
            </c:strRef>
          </c:cat>
          <c:val>
            <c:numRef>
              <c:f>'план-факт'!$B$8:$B$10</c:f>
              <c:numCache>
                <c:formatCode>0</c:formatCode>
                <c:ptCount val="3"/>
                <c:pt idx="0">
                  <c:v>16</c:v>
                </c:pt>
                <c:pt idx="1">
                  <c:v>81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38-4DC7-82A9-75AD87CDCAD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"/>
      </c:pieChart>
    </c:plotArea>
    <c:legend>
      <c:legendPos val="b"/>
      <c:overlay val="0"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Рейтинг по 3 критерию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048359580052497"/>
          <c:y val="0.14393518518518525"/>
          <c:w val="0.61559688967251147"/>
          <c:h val="0.777361111111111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 по критериям МР'!$N$111:$N$118</c:f>
              <c:strCache>
                <c:ptCount val="8"/>
                <c:pt idx="0">
                  <c:v>Центральный округ</c:v>
                </c:pt>
                <c:pt idx="1">
                  <c:v>Ленинский район</c:v>
                </c:pt>
                <c:pt idx="2">
                  <c:v>Калининский район</c:v>
                </c:pt>
                <c:pt idx="3">
                  <c:v>Октябрьский район</c:v>
                </c:pt>
                <c:pt idx="4">
                  <c:v>Дзержинский район</c:v>
                </c:pt>
                <c:pt idx="5">
                  <c:v>Кировский район</c:v>
                </c:pt>
                <c:pt idx="6">
                  <c:v>Советский район</c:v>
                </c:pt>
                <c:pt idx="7">
                  <c:v>Первомайский район</c:v>
                </c:pt>
              </c:strCache>
            </c:strRef>
          </c:cat>
          <c:val>
            <c:numRef>
              <c:f>'ДО по критериям МР'!$O$111:$O$118</c:f>
              <c:numCache>
                <c:formatCode>0.0</c:formatCode>
                <c:ptCount val="8"/>
                <c:pt idx="0">
                  <c:v>23.390557939914164</c:v>
                </c:pt>
                <c:pt idx="1">
                  <c:v>18.454935622317599</c:v>
                </c:pt>
                <c:pt idx="2">
                  <c:v>13.948497854077251</c:v>
                </c:pt>
                <c:pt idx="3">
                  <c:v>13.090128755364807</c:v>
                </c:pt>
                <c:pt idx="4">
                  <c:v>12.660944206008583</c:v>
                </c:pt>
                <c:pt idx="5">
                  <c:v>8.5836909871244629</c:v>
                </c:pt>
                <c:pt idx="6">
                  <c:v>6.2231759656652361</c:v>
                </c:pt>
                <c:pt idx="7">
                  <c:v>3.648068669527897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2-4314-963E-63B143F58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431104"/>
        <c:axId val="198432640"/>
      </c:barChart>
      <c:catAx>
        <c:axId val="198431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432640"/>
        <c:crosses val="autoZero"/>
        <c:auto val="1"/>
        <c:lblAlgn val="ctr"/>
        <c:lblOffset val="100"/>
        <c:noMultiLvlLbl val="0"/>
      </c:catAx>
      <c:valAx>
        <c:axId val="198432640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843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ТОП-10 по 3 критерию</a:t>
            </a:r>
          </a:p>
        </c:rich>
      </c:tx>
      <c:layout>
        <c:manualLayout>
          <c:xMode val="edge"/>
          <c:yMode val="edge"/>
          <c:x val="0.31820122484689417"/>
          <c:y val="2.777777777777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 по критериям МР'!$L$111:$L$120</c:f>
              <c:strCache>
                <c:ptCount val="10"/>
                <c:pt idx="0">
                  <c:v>г.Бердск</c:v>
                </c:pt>
                <c:pt idx="1">
                  <c:v>Черепановский район</c:v>
                </c:pt>
                <c:pt idx="2">
                  <c:v>Карасукский район</c:v>
                </c:pt>
                <c:pt idx="3">
                  <c:v>Новосибирский район</c:v>
                </c:pt>
                <c:pt idx="4">
                  <c:v>Барабинский район</c:v>
                </c:pt>
                <c:pt idx="5">
                  <c:v>Венгеровский район</c:v>
                </c:pt>
                <c:pt idx="6">
                  <c:v>Искитимский район</c:v>
                </c:pt>
                <c:pt idx="7">
                  <c:v>Сузунский район</c:v>
                </c:pt>
                <c:pt idx="8">
                  <c:v>Куйбышевский район</c:v>
                </c:pt>
                <c:pt idx="9">
                  <c:v>Купинский район</c:v>
                </c:pt>
              </c:strCache>
            </c:strRef>
          </c:cat>
          <c:val>
            <c:numRef>
              <c:f>'ДО по критериям МР'!$M$111:$M$120</c:f>
              <c:numCache>
                <c:formatCode>0.0</c:formatCode>
                <c:ptCount val="10"/>
                <c:pt idx="0">
                  <c:v>7.1207430340557281</c:v>
                </c:pt>
                <c:pt idx="1">
                  <c:v>7.1207430340557281</c:v>
                </c:pt>
                <c:pt idx="2">
                  <c:v>6.96594427244582</c:v>
                </c:pt>
                <c:pt idx="3">
                  <c:v>6.3467492260061915</c:v>
                </c:pt>
                <c:pt idx="4">
                  <c:v>5.5727554179566559</c:v>
                </c:pt>
                <c:pt idx="5">
                  <c:v>5.1083591331269353</c:v>
                </c:pt>
                <c:pt idx="6">
                  <c:v>5.1083591331269353</c:v>
                </c:pt>
                <c:pt idx="7">
                  <c:v>5.1083591331269353</c:v>
                </c:pt>
                <c:pt idx="8">
                  <c:v>4.643962848297214</c:v>
                </c:pt>
                <c:pt idx="9">
                  <c:v>4.1795665634674917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3-4010-9AF7-F5BB71022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262144"/>
        <c:axId val="198263936"/>
      </c:barChart>
      <c:catAx>
        <c:axId val="198262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63936"/>
        <c:crosses val="autoZero"/>
        <c:auto val="1"/>
        <c:lblAlgn val="ctr"/>
        <c:lblOffset val="100"/>
        <c:noMultiLvlLbl val="0"/>
      </c:catAx>
      <c:valAx>
        <c:axId val="19826393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826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400"/>
            </a:pPr>
            <a:r>
              <a:rPr lang="ru-RU" sz="1400"/>
              <a:t>Доля ОО,
реализовавшие мероприятия 
по 4 критерию НОКО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64418425349216923"/>
          <c:y val="0.24462630924427389"/>
          <c:w val="0.3099995490533341"/>
          <c:h val="0.697591071551541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'общие доли по ответам'!$M$25:$M$26</c:f>
              <c:strCache>
                <c:ptCount val="2"/>
                <c:pt idx="0">
                  <c:v>Проведена работа по повышению доброжелательности, вежливости работников организации, обеспечивающих непосредственное оказание образовательной услуги при обращении в организацию</c:v>
                </c:pt>
                <c:pt idx="1">
                  <c:v>Проведена работа по повышению доброжелательности, вежливости работников организации, обеспечивающих первичный контакт и информирование получателя образовательной услуги при непосредственном обращении в организацию</c:v>
                </c:pt>
              </c:strCache>
            </c:strRef>
          </c:cat>
          <c:val>
            <c:numRef>
              <c:f>'общие доли по ответам'!$N$25:$N$26</c:f>
              <c:numCache>
                <c:formatCode>0.0</c:formatCode>
                <c:ptCount val="2"/>
                <c:pt idx="0">
                  <c:v>51.071428571428569</c:v>
                </c:pt>
                <c:pt idx="1">
                  <c:v>55.892857142857146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8-4309-A83D-A9E4FCA9D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8"/>
        <c:axId val="199275264"/>
        <c:axId val="199276800"/>
      </c:barChart>
      <c:catAx>
        <c:axId val="19927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99276800"/>
        <c:crosses val="autoZero"/>
        <c:auto val="1"/>
        <c:lblAlgn val="l"/>
        <c:lblOffset val="100"/>
        <c:noMultiLvlLbl val="0"/>
      </c:catAx>
      <c:valAx>
        <c:axId val="199276800"/>
        <c:scaling>
          <c:orientation val="minMax"/>
          <c:max val="70"/>
          <c:min val="0"/>
        </c:scaling>
        <c:delete val="1"/>
        <c:axPos val="b"/>
        <c:numFmt formatCode="0.0" sourceLinked="1"/>
        <c:majorTickMark val="out"/>
        <c:minorTickMark val="none"/>
        <c:tickLblPos val="nextTo"/>
        <c:crossAx val="1992752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ноябрь</a:t>
            </a:r>
          </a:p>
        </c:rich>
      </c:tx>
      <c:layout>
        <c:manualLayout>
          <c:xMode val="edge"/>
          <c:yMode val="edge"/>
          <c:x val="0.39686404890447147"/>
          <c:y val="4.23253231157007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2857142857142857E-2"/>
          <c:y val="1.8573795737972004E-2"/>
          <c:w val="0.92023907011623551"/>
          <c:h val="0.96953587979606903"/>
        </c:manualLayout>
      </c:layout>
      <c:ofPieChart>
        <c:ofPieType val="bar"/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45B-43AD-8DFC-6DA9D57380D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45B-43AD-8DFC-6DA9D57380D3}"/>
              </c:ext>
            </c:extLst>
          </c:dPt>
          <c:dPt>
            <c:idx val="2"/>
            <c:bubble3D val="0"/>
            <c:spPr>
              <a:solidFill>
                <a:sysClr val="window" lastClr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C45B-43AD-8DFC-6DA9D57380D3}"/>
              </c:ext>
            </c:extLst>
          </c:dPt>
          <c:dPt>
            <c:idx val="3"/>
            <c:bubble3D val="0"/>
            <c:spPr>
              <a:solidFill>
                <a:sysClr val="window" lastClr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C45B-43AD-8DFC-6DA9D57380D3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C45B-43AD-8DFC-6DA9D57380D3}"/>
              </c:ext>
            </c:extLst>
          </c:dPt>
          <c:dLbls>
            <c:dLbl>
              <c:idx val="0"/>
              <c:layout>
                <c:manualLayout>
                  <c:x val="0"/>
                  <c:y val="2.66666666666666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11052843749981"/>
                      <c:h val="0.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5B-43AD-8DFC-6DA9D57380D3}"/>
                </c:ext>
              </c:extLst>
            </c:dLbl>
            <c:dLbl>
              <c:idx val="1"/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5B-43AD-8DFC-6DA9D57380D3}"/>
                </c:ext>
              </c:extLst>
            </c:dLbl>
            <c:dLbl>
              <c:idx val="2"/>
              <c:layout>
                <c:manualLayout>
                  <c:x val="-7.2857892763404652E-3"/>
                  <c:y val="2.321706185951478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 b="1"/>
                    </a:pPr>
                    <a:fld id="{2890C725-E79B-419E-A7AB-3B22255C7E92}" type="CATEGORYNAME">
                      <a:rPr lang="ru-RU"/>
                      <a:pPr>
                        <a:defRPr sz="1100" b="1"/>
                      </a:pPr>
                      <a:t>[ИМЯ КАТЕГОРИИ]</a:t>
                    </a:fld>
                    <a:r>
                      <a:rPr lang="ru-RU" baseline="0"/>
                      <a:t>
</a:t>
                    </a:r>
                  </a:p>
                  <a:p>
                    <a:pPr>
                      <a:defRPr sz="1100" b="1"/>
                    </a:pPr>
                    <a:fld id="{A39AE627-7E24-4EA5-89E5-00EB3E37C085}" type="PERCENTAGE">
                      <a:rPr lang="ru-RU" baseline="0"/>
                      <a:pPr>
                        <a:defRPr sz="1100" b="1"/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 cmpd="sng"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50491188601422"/>
                      <c:h val="0.360238768337966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45B-43AD-8DFC-6DA9D57380D3}"/>
                </c:ext>
              </c:extLst>
            </c:dLbl>
            <c:dLbl>
              <c:idx val="3"/>
              <c:layout>
                <c:manualLayout>
                  <c:x val="-7.7858267716535432E-3"/>
                  <c:y val="5.804311168116242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 b="1"/>
                    </a:pPr>
                    <a:fld id="{6A4D1F04-1A15-4177-8997-760974C0F37E}" type="CATEGORYNAME">
                      <a:rPr lang="ru-RU"/>
                      <a:pPr>
                        <a:defRPr sz="1100" b="1"/>
                      </a:pPr>
                      <a:t>[ИМЯ КАТЕГОРИИ]</a:t>
                    </a:fld>
                    <a:r>
                      <a:rPr lang="ru-RU" baseline="0"/>
                      <a:t>
</a:t>
                    </a:r>
                  </a:p>
                  <a:p>
                    <a:pPr>
                      <a:defRPr sz="1100" b="1"/>
                    </a:pPr>
                    <a:fld id="{9EFABD55-EE0A-4723-8916-B961A1B651D2}" type="PERCENTAGE">
                      <a:rPr lang="ru-RU" baseline="0"/>
                      <a:pPr>
                        <a:defRPr sz="1100" b="1"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50483689538807"/>
                      <c:h val="0.238162495850146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45B-43AD-8DFC-6DA9D57380D3}"/>
                </c:ext>
              </c:extLst>
            </c:dLbl>
            <c:dLbl>
              <c:idx val="4"/>
              <c:layout>
                <c:manualLayout>
                  <c:x val="-0.31037995251281225"/>
                  <c:y val="-6.239376939209835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/>
                    </a:pPr>
                    <a:r>
                      <a:rPr lang="ru-RU"/>
                      <a:t>в работе</a:t>
                    </a:r>
                    <a:r>
                      <a:rPr lang="ru-RU" baseline="0"/>
                      <a:t>
</a:t>
                    </a:r>
                    <a:fld id="{21C7994A-C0C6-449F-86ED-5177708D1019}" type="PERCENTAGE">
                      <a:rPr lang="en-US" baseline="0"/>
                      <a:pPr>
                        <a:defRPr sz="1400" b="1"/>
                      </a:pPr>
                      <a:t>[ПРОЦЕНТ]</a:t>
                    </a:fld>
                    <a:endParaRPr lang="ru-RU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65819272590925"/>
                      <c:h val="0.211593113634251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45B-43AD-8DFC-6DA9D57380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'план-факт'!$A$20:$A$23</c:f>
              <c:strCache>
                <c:ptCount val="4"/>
                <c:pt idx="0">
                  <c:v>готово</c:v>
                </c:pt>
                <c:pt idx="2">
                  <c:v>1-2 мероприятие</c:v>
                </c:pt>
                <c:pt idx="3">
                  <c:v>3 и более</c:v>
                </c:pt>
              </c:strCache>
            </c:strRef>
          </c:cat>
          <c:val>
            <c:numRef>
              <c:f>'план-факт'!$B$20:$B$23</c:f>
              <c:numCache>
                <c:formatCode>General</c:formatCode>
                <c:ptCount val="4"/>
                <c:pt idx="0">
                  <c:v>33</c:v>
                </c:pt>
                <c:pt idx="2">
                  <c:v>38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5B-43AD-8DFC-6DA9D57380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plitType val="pos"/>
        <c:splitPos val="2"/>
        <c:secondPieSize val="75"/>
        <c:serLines/>
      </c:of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/>
            </a:pPr>
            <a:r>
              <a:rPr lang="ru-RU" sz="1400"/>
              <a:t>Доля ОО, </a:t>
            </a:r>
          </a:p>
          <a:p>
            <a:pPr>
              <a:defRPr sz="1400"/>
            </a:pPr>
            <a:r>
              <a:rPr lang="ru-RU" sz="1400"/>
              <a:t>реализовавшие мероприятия </a:t>
            </a:r>
          </a:p>
          <a:p>
            <a:pPr>
              <a:defRPr sz="1400"/>
            </a:pPr>
            <a:r>
              <a:rPr lang="ru-RU" sz="1400"/>
              <a:t>по 1 критерию НОКО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1937193023591599"/>
          <c:y val="0.36468565152382632"/>
          <c:w val="0.42431384334142247"/>
          <c:h val="0.5166097690398208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'общие доли по ответам'!$M$6:$M$8</c:f>
              <c:strCache>
                <c:ptCount val="3"/>
                <c:pt idx="0">
                  <c:v>дистанционные способы на сайте</c:v>
                </c:pt>
                <c:pt idx="1">
                  <c:v>информация на сайте</c:v>
                </c:pt>
                <c:pt idx="2">
                  <c:v>информация на стенде</c:v>
                </c:pt>
              </c:strCache>
            </c:strRef>
          </c:cat>
          <c:val>
            <c:numRef>
              <c:f>'общие доли по ответам'!$N$6:$N$8</c:f>
              <c:numCache>
                <c:formatCode>0.0</c:formatCode>
                <c:ptCount val="3"/>
                <c:pt idx="0">
                  <c:v>51.607142857142861</c:v>
                </c:pt>
                <c:pt idx="1">
                  <c:v>79.464285714285708</c:v>
                </c:pt>
                <c:pt idx="2">
                  <c:v>82.857142857142861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A-497C-A333-F21CAE6728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100"/>
        <c:axId val="199029504"/>
        <c:axId val="199031040"/>
      </c:barChart>
      <c:catAx>
        <c:axId val="19902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vert="horz"/>
          <a:lstStyle/>
          <a:p>
            <a:pPr>
              <a:defRPr sz="1200">
                <a:solidFill>
                  <a:sysClr val="windowText" lastClr="000000"/>
                </a:solidFill>
              </a:defRPr>
            </a:pPr>
            <a:endParaRPr lang="ru-RU"/>
          </a:p>
        </c:txPr>
        <c:crossAx val="199031040"/>
        <c:crosses val="autoZero"/>
        <c:auto val="1"/>
        <c:lblAlgn val="ctr"/>
        <c:lblOffset val="100"/>
        <c:noMultiLvlLbl val="0"/>
      </c:catAx>
      <c:valAx>
        <c:axId val="199031040"/>
        <c:scaling>
          <c:orientation val="minMax"/>
          <c:max val="100"/>
          <c:min val="0"/>
        </c:scaling>
        <c:delete val="1"/>
        <c:axPos val="b"/>
        <c:numFmt formatCode="0.0" sourceLinked="1"/>
        <c:majorTickMark val="out"/>
        <c:minorTickMark val="none"/>
        <c:tickLblPos val="nextTo"/>
        <c:crossAx val="19902950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Рейтинг по 1 критерию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048359580052497"/>
          <c:y val="0.14393518518518525"/>
          <c:w val="0.69951640419947503"/>
          <c:h val="0.777361111111111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 по критериям МР'!$D$111:$D$118</c:f>
              <c:strCache>
                <c:ptCount val="8"/>
                <c:pt idx="0">
                  <c:v>Центральный округ</c:v>
                </c:pt>
                <c:pt idx="1">
                  <c:v>Ленинский район</c:v>
                </c:pt>
                <c:pt idx="2">
                  <c:v>Калининский район</c:v>
                </c:pt>
                <c:pt idx="3">
                  <c:v>Кировский район</c:v>
                </c:pt>
                <c:pt idx="4">
                  <c:v>Октябрьский район</c:v>
                </c:pt>
                <c:pt idx="5">
                  <c:v>Дзержинский район</c:v>
                </c:pt>
                <c:pt idx="6">
                  <c:v>Советский район</c:v>
                </c:pt>
                <c:pt idx="7">
                  <c:v>Первомайский район</c:v>
                </c:pt>
              </c:strCache>
            </c:strRef>
          </c:cat>
          <c:val>
            <c:numRef>
              <c:f>'ДО по критериям МР'!$E$111:$E$118</c:f>
              <c:numCache>
                <c:formatCode>0.0</c:formatCode>
                <c:ptCount val="8"/>
                <c:pt idx="0">
                  <c:v>20.229007633587788</c:v>
                </c:pt>
                <c:pt idx="1">
                  <c:v>19.274809160305342</c:v>
                </c:pt>
                <c:pt idx="2">
                  <c:v>14.31297709923664</c:v>
                </c:pt>
                <c:pt idx="3">
                  <c:v>11.450381679389313</c:v>
                </c:pt>
                <c:pt idx="4">
                  <c:v>11.450381679389313</c:v>
                </c:pt>
                <c:pt idx="5">
                  <c:v>11.259541984732824</c:v>
                </c:pt>
                <c:pt idx="6">
                  <c:v>7.0610687022900773</c:v>
                </c:pt>
                <c:pt idx="7">
                  <c:v>4.9618320610687023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B-4691-8F81-00D22C309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190208"/>
        <c:axId val="198191744"/>
      </c:barChart>
      <c:catAx>
        <c:axId val="198190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191744"/>
        <c:crosses val="autoZero"/>
        <c:auto val="1"/>
        <c:lblAlgn val="ctr"/>
        <c:lblOffset val="100"/>
        <c:noMultiLvlLbl val="0"/>
      </c:catAx>
      <c:valAx>
        <c:axId val="19819174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819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ТОП-10 по 1 критерию</a:t>
            </a:r>
          </a:p>
        </c:rich>
      </c:tx>
      <c:layout>
        <c:manualLayout>
          <c:xMode val="edge"/>
          <c:yMode val="edge"/>
          <c:x val="0.31820122484689417"/>
          <c:y val="2.777777777777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 по критериям МР'!$A$111:$A$120</c:f>
              <c:strCache>
                <c:ptCount val="10"/>
                <c:pt idx="0">
                  <c:v>г.Бердск</c:v>
                </c:pt>
                <c:pt idx="1">
                  <c:v>Барабинский район</c:v>
                </c:pt>
                <c:pt idx="2">
                  <c:v>Новосибирский район</c:v>
                </c:pt>
                <c:pt idx="3">
                  <c:v>Куйбышевский район</c:v>
                </c:pt>
                <c:pt idx="4">
                  <c:v>Черепановский район</c:v>
                </c:pt>
                <c:pt idx="5">
                  <c:v>Карасукский район</c:v>
                </c:pt>
                <c:pt idx="6">
                  <c:v>г.Искитим</c:v>
                </c:pt>
                <c:pt idx="7">
                  <c:v>Искитимский район</c:v>
                </c:pt>
                <c:pt idx="8">
                  <c:v>Сузунский район</c:v>
                </c:pt>
                <c:pt idx="9">
                  <c:v>Купинский район</c:v>
                </c:pt>
              </c:strCache>
            </c:strRef>
          </c:cat>
          <c:val>
            <c:numRef>
              <c:f>'ДО по критериям МР'!$B$111:$B$120</c:f>
              <c:numCache>
                <c:formatCode>0.0</c:formatCode>
                <c:ptCount val="10"/>
                <c:pt idx="0">
                  <c:v>6.9732937685459948</c:v>
                </c:pt>
                <c:pt idx="1">
                  <c:v>6.9732937685459948</c:v>
                </c:pt>
                <c:pt idx="2">
                  <c:v>6.2314540059347179</c:v>
                </c:pt>
                <c:pt idx="3">
                  <c:v>5.637982195845697</c:v>
                </c:pt>
                <c:pt idx="4">
                  <c:v>5.4896142433234418</c:v>
                </c:pt>
                <c:pt idx="5">
                  <c:v>5.3412462908011866</c:v>
                </c:pt>
                <c:pt idx="6">
                  <c:v>5.1928783382789323</c:v>
                </c:pt>
                <c:pt idx="7">
                  <c:v>4.896142433234421</c:v>
                </c:pt>
                <c:pt idx="8">
                  <c:v>4.5994065281899106</c:v>
                </c:pt>
                <c:pt idx="9">
                  <c:v>4.3026706231454011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3-4D45-8D50-299DDF3CB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012928"/>
        <c:axId val="198014464"/>
      </c:barChart>
      <c:catAx>
        <c:axId val="19801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14464"/>
        <c:crosses val="autoZero"/>
        <c:auto val="1"/>
        <c:lblAlgn val="ctr"/>
        <c:lblOffset val="100"/>
        <c:noMultiLvlLbl val="0"/>
      </c:catAx>
      <c:valAx>
        <c:axId val="19801446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801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400"/>
            </a:pPr>
            <a:r>
              <a:rPr lang="ru-RU" sz="1400"/>
              <a:t>Доля ОО,</a:t>
            </a:r>
          </a:p>
          <a:p>
            <a:pPr>
              <a:defRPr sz="1400"/>
            </a:pPr>
            <a:r>
              <a:rPr lang="ru-RU" sz="1400"/>
              <a:t>реализовавшие мероприятия 
по 2 критерию НОКО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'общие доли по ответам'!$M$9:$M$13</c:f>
              <c:strCache>
                <c:ptCount val="5"/>
                <c:pt idx="0">
                  <c:v>оборудован доступ к питьевой воде</c:v>
                </c:pt>
                <c:pt idx="1">
                  <c:v>оборудованы/улучшены санитарно-гигиенические помещения</c:v>
                </c:pt>
                <c:pt idx="2">
                  <c:v>добавлена/улучшена навигация внутри организации</c:v>
                </c:pt>
                <c:pt idx="3">
                  <c:v>улучшено санитарное состояние помещений организации</c:v>
                </c:pt>
                <c:pt idx="4">
                  <c:v>оборудована/улучшена зона отдыха (ожидания)</c:v>
                </c:pt>
              </c:strCache>
            </c:strRef>
          </c:cat>
          <c:val>
            <c:numRef>
              <c:f>'общие доли по ответам'!$N$9:$N$13</c:f>
              <c:numCache>
                <c:formatCode>0.0</c:formatCode>
                <c:ptCount val="5"/>
                <c:pt idx="0">
                  <c:v>31.607142857142854</c:v>
                </c:pt>
                <c:pt idx="1">
                  <c:v>32.678571428571431</c:v>
                </c:pt>
                <c:pt idx="2">
                  <c:v>34.107142857142861</c:v>
                </c:pt>
                <c:pt idx="3">
                  <c:v>40.178571428571431</c:v>
                </c:pt>
                <c:pt idx="4">
                  <c:v>44.285714285714285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3-4E0D-BB77-9093BE504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8"/>
        <c:axId val="199116672"/>
        <c:axId val="199118208"/>
      </c:barChart>
      <c:catAx>
        <c:axId val="199116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99118208"/>
        <c:crosses val="autoZero"/>
        <c:auto val="1"/>
        <c:lblAlgn val="ctr"/>
        <c:lblOffset val="100"/>
        <c:noMultiLvlLbl val="0"/>
      </c:catAx>
      <c:valAx>
        <c:axId val="199118208"/>
        <c:scaling>
          <c:orientation val="minMax"/>
          <c:max val="50"/>
        </c:scaling>
        <c:delete val="1"/>
        <c:axPos val="b"/>
        <c:numFmt formatCode="0.0" sourceLinked="1"/>
        <c:majorTickMark val="out"/>
        <c:minorTickMark val="none"/>
        <c:tickLblPos val="nextTo"/>
        <c:crossAx val="19911667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Рейтинг по 2 критерию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048359580052497"/>
          <c:y val="0.14393518518518525"/>
          <c:w val="0.69951640419947503"/>
          <c:h val="0.777361111111111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 по критериям МР'!$I$111:$I$118</c:f>
              <c:strCache>
                <c:ptCount val="8"/>
                <c:pt idx="0">
                  <c:v>Центральный округ</c:v>
                </c:pt>
                <c:pt idx="1">
                  <c:v>Ленинский район</c:v>
                </c:pt>
                <c:pt idx="2">
                  <c:v>Дзержинский район</c:v>
                </c:pt>
                <c:pt idx="3">
                  <c:v>Октябрьский район</c:v>
                </c:pt>
                <c:pt idx="4">
                  <c:v>Калининский район</c:v>
                </c:pt>
                <c:pt idx="5">
                  <c:v>Кировский район</c:v>
                </c:pt>
                <c:pt idx="6">
                  <c:v>Советский район</c:v>
                </c:pt>
                <c:pt idx="7">
                  <c:v>Первомайский район</c:v>
                </c:pt>
              </c:strCache>
            </c:strRef>
          </c:cat>
          <c:val>
            <c:numRef>
              <c:f>'ДО по критериям МР'!$J$111:$J$118</c:f>
              <c:numCache>
                <c:formatCode>0.0</c:formatCode>
                <c:ptCount val="8"/>
                <c:pt idx="0">
                  <c:v>24.721189591078065</c:v>
                </c:pt>
                <c:pt idx="1">
                  <c:v>17.843866171003718</c:v>
                </c:pt>
                <c:pt idx="2">
                  <c:v>12.825278810408921</c:v>
                </c:pt>
                <c:pt idx="3">
                  <c:v>12.453531598513012</c:v>
                </c:pt>
                <c:pt idx="4">
                  <c:v>12.0817843866171</c:v>
                </c:pt>
                <c:pt idx="5">
                  <c:v>8.7360594795539033</c:v>
                </c:pt>
                <c:pt idx="6">
                  <c:v>7.8066914498141262</c:v>
                </c:pt>
                <c:pt idx="7">
                  <c:v>3.5315985130111525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9-4EAD-BEE9-61979CC22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159360"/>
        <c:axId val="198402816"/>
      </c:barChart>
      <c:catAx>
        <c:axId val="198159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402816"/>
        <c:crosses val="autoZero"/>
        <c:auto val="1"/>
        <c:lblAlgn val="ctr"/>
        <c:lblOffset val="100"/>
        <c:noMultiLvlLbl val="0"/>
      </c:catAx>
      <c:valAx>
        <c:axId val="19840281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815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ТОП-10 по 2 критерию</a:t>
            </a:r>
          </a:p>
        </c:rich>
      </c:tx>
      <c:layout>
        <c:manualLayout>
          <c:xMode val="edge"/>
          <c:yMode val="edge"/>
          <c:x val="0.31820122484689417"/>
          <c:y val="2.777777777777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 по критериям МР'!$G$111:$G$120</c:f>
              <c:strCache>
                <c:ptCount val="10"/>
                <c:pt idx="0">
                  <c:v>Барабинский район</c:v>
                </c:pt>
                <c:pt idx="1">
                  <c:v>Куйбышевский район</c:v>
                </c:pt>
                <c:pt idx="2">
                  <c:v>Венгеровский район</c:v>
                </c:pt>
                <c:pt idx="3">
                  <c:v>Новосибирский район</c:v>
                </c:pt>
                <c:pt idx="4">
                  <c:v>Карасукский район</c:v>
                </c:pt>
                <c:pt idx="5">
                  <c:v>г.Искитим</c:v>
                </c:pt>
                <c:pt idx="6">
                  <c:v>Сузунский район</c:v>
                </c:pt>
                <c:pt idx="7">
                  <c:v>Черепановский район</c:v>
                </c:pt>
                <c:pt idx="8">
                  <c:v>Искитимский район</c:v>
                </c:pt>
                <c:pt idx="9">
                  <c:v>г.Бердск</c:v>
                </c:pt>
              </c:strCache>
            </c:strRef>
          </c:cat>
          <c:val>
            <c:numRef>
              <c:f>'ДО по критериям МР'!$H$111:$H$120</c:f>
              <c:numCache>
                <c:formatCode>0.0</c:formatCode>
                <c:ptCount val="10"/>
                <c:pt idx="0">
                  <c:v>10.2880658436214</c:v>
                </c:pt>
                <c:pt idx="1">
                  <c:v>9.4650205761316872</c:v>
                </c:pt>
                <c:pt idx="2">
                  <c:v>6.7901234567901234</c:v>
                </c:pt>
                <c:pt idx="3">
                  <c:v>6.7901234567901234</c:v>
                </c:pt>
                <c:pt idx="4">
                  <c:v>6.7901234567901234</c:v>
                </c:pt>
                <c:pt idx="5">
                  <c:v>6.378600823045268</c:v>
                </c:pt>
                <c:pt idx="6">
                  <c:v>6.378600823045268</c:v>
                </c:pt>
                <c:pt idx="7">
                  <c:v>5.761316872427984</c:v>
                </c:pt>
                <c:pt idx="8">
                  <c:v>4.3209876543209873</c:v>
                </c:pt>
                <c:pt idx="9">
                  <c:v>3.9094650205761319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2-4D85-AA77-A2E11BF45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220032"/>
        <c:axId val="198221824"/>
      </c:barChart>
      <c:catAx>
        <c:axId val="198220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21824"/>
        <c:crosses val="autoZero"/>
        <c:auto val="1"/>
        <c:lblAlgn val="ctr"/>
        <c:lblOffset val="100"/>
        <c:noMultiLvlLbl val="0"/>
      </c:catAx>
      <c:valAx>
        <c:axId val="19822182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822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400"/>
            </a:pPr>
            <a:r>
              <a:rPr lang="ru-RU" sz="1400"/>
              <a:t>Доля ОО,
реализовавшие мероприятия
по 3 критерию НОКО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60570497788203304"/>
          <c:y val="0.17909641917406147"/>
          <c:w val="0.35910537988225438"/>
          <c:h val="0.743077800104119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'общие доли по ответам'!$M$14:$M$24</c:f>
              <c:strCache>
                <c:ptCount val="11"/>
                <c:pt idx="0">
                  <c:v>закуплены сменные кресла-коляски</c:v>
                </c:pt>
                <c:pt idx="1">
                  <c:v>организована возможность предоставления инвалидам по слуху (слуху и зрению) услуг сурдопереводчика (тифлосурдопереводчика)</c:v>
                </c:pt>
                <c:pt idx="2">
                  <c:v>наличие специально оборудованных санитарно-гигиенических помещений в организации</c:v>
                </c:pt>
                <c:pt idx="3">
                  <c:v>проведены работы по адаптированию лифтов, поручней, расширение дверных проемов</c:v>
                </c:pt>
                <c:pt idx="4">
                  <c:v>входные группы оборудованы пандусами (подъемными платформами)</c:v>
                </c:pt>
                <c:pt idx="5">
                  <c:v>организована возможность предоставления образовательных услуг в дистанционном режиме или на дому</c:v>
                </c:pt>
                <c:pt idx="6">
                  <c:v>организовано дублирование для инвалидов по слуху и зрению звуковой и зрительной информации</c:v>
                </c:pt>
                <c:pt idx="7">
                  <c:v>выделены отдельные стоянки для автотранспортных средств инвалидов</c:v>
                </c:pt>
                <c:pt idx="8">
                  <c:v>организовано дублирование надписей, знаков и иной текстовой и графической информации знаками, выполненными рельефно-точечным шрифтом Брайля</c:v>
                </c:pt>
                <c:pt idx="9">
                  <c:v>разработана альтернативная версия сайта организации для инвалидов по зрению</c:v>
                </c:pt>
                <c:pt idx="10">
                  <c:v>работники организации прошли необходимое обучение (инструктирование) по сопровождению инвалидов в помещении организации</c:v>
                </c:pt>
              </c:strCache>
            </c:strRef>
          </c:cat>
          <c:val>
            <c:numRef>
              <c:f>'общие доли по ответам'!$N$14:$N$24</c:f>
              <c:numCache>
                <c:formatCode>0.0</c:formatCode>
                <c:ptCount val="11"/>
                <c:pt idx="0">
                  <c:v>2.8571428571428572</c:v>
                </c:pt>
                <c:pt idx="1">
                  <c:v>3.3928571428571428</c:v>
                </c:pt>
                <c:pt idx="2">
                  <c:v>6.9642857142857144</c:v>
                </c:pt>
                <c:pt idx="3">
                  <c:v>8.2142857142857135</c:v>
                </c:pt>
                <c:pt idx="4">
                  <c:v>15</c:v>
                </c:pt>
                <c:pt idx="5">
                  <c:v>15.892857142857142</c:v>
                </c:pt>
                <c:pt idx="6">
                  <c:v>18.035714285714285</c:v>
                </c:pt>
                <c:pt idx="7">
                  <c:v>18.571428571428573</c:v>
                </c:pt>
                <c:pt idx="8">
                  <c:v>24.464285714285712</c:v>
                </c:pt>
                <c:pt idx="9">
                  <c:v>41.071428571428569</c:v>
                </c:pt>
                <c:pt idx="10">
                  <c:v>44.107142857142854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D-4126-8139-655FDBAF5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9"/>
        <c:axId val="199236608"/>
        <c:axId val="199242496"/>
      </c:barChart>
      <c:catAx>
        <c:axId val="19923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vert="horz"/>
          <a:lstStyle/>
          <a:p>
            <a:pPr>
              <a:defRPr sz="800"/>
            </a:pPr>
            <a:endParaRPr lang="ru-RU"/>
          </a:p>
        </c:txPr>
        <c:crossAx val="199242496"/>
        <c:crosses val="autoZero"/>
        <c:auto val="1"/>
        <c:lblAlgn val="ctr"/>
        <c:lblOffset val="100"/>
        <c:noMultiLvlLbl val="0"/>
      </c:catAx>
      <c:valAx>
        <c:axId val="199242496"/>
        <c:scaling>
          <c:orientation val="minMax"/>
          <c:max val="50"/>
        </c:scaling>
        <c:delete val="1"/>
        <c:axPos val="b"/>
        <c:numFmt formatCode="0.0" sourceLinked="1"/>
        <c:majorTickMark val="out"/>
        <c:minorTickMark val="none"/>
        <c:tickLblPos val="nextTo"/>
        <c:crossAx val="1992366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0.6898</cdr:x>
      <cdr:y>0.09901</cdr:y>
    </cdr:from>
    <cdr:to>
      <cdr:x>1</cdr:x>
      <cdr:y>0.21406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5935182-4048-4639-A970-1D3EE8396D0A}"/>
            </a:ext>
          </a:extLst>
        </cdr:cNvPr>
        <cdr:cNvSpPr txBox="1"/>
      </cdr:nvSpPr>
      <cdr:spPr>
        <a:xfrm xmlns:a="http://schemas.openxmlformats.org/drawingml/2006/main">
          <a:off x="2299608" y="270786"/>
          <a:ext cx="1034142" cy="314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осталось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0.88648</cdr:x>
      <cdr:y>0.02383</cdr:y>
    </cdr:from>
    <cdr:to>
      <cdr:x>0.95436</cdr:x>
      <cdr:y>0.1397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8C04F300-81AF-4963-BA69-4E7103A21AFB}"/>
            </a:ext>
          </a:extLst>
        </cdr:cNvPr>
        <cdr:cNvSpPr txBox="1"/>
      </cdr:nvSpPr>
      <cdr:spPr>
        <a:xfrm xmlns:a="http://schemas.openxmlformats.org/drawingml/2006/main">
          <a:off x="3980801" y="69629"/>
          <a:ext cx="3048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6954AD-97D0-497D-8A94-D22275EA46A4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EC06C2-2A41-4577-B5FA-34EA081F4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600" b="0" dirty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F8A473-2A55-4217-BB24-A2BD360E3DC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C06C2-2A41-4577-B5FA-34EA081F474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sz="1400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C06C2-2A41-4577-B5FA-34EA081F474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84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C06C2-2A41-4577-B5FA-34EA081F474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C06C2-2A41-4577-B5FA-34EA081F474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3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5C831-557E-46C7-A9F7-6537C0D3DE6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5C831-557E-46C7-A9F7-6537C0D3DE6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61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5C831-557E-46C7-A9F7-6537C0D3DE6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76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EC06C2-2A41-4577-B5FA-34EA081F474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23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EC06C2-2A41-4577-B5FA-34EA081F474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4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5BB3AF-A4F8-4B0B-9DD9-42D6106EB3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C06C2-2A41-4577-B5FA-34EA081F474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C06C2-2A41-4577-B5FA-34EA081F474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7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A82B2C-6A41-4391-AEF4-C0DEB01264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2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A82B2C-6A41-4391-AEF4-C0DEB01264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C06C2-2A41-4577-B5FA-34EA081F474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C06C2-2A41-4577-B5FA-34EA081F474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504604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C06C2-2A41-4577-B5FA-34EA081F474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1795463"/>
            <a:ext cx="7772400" cy="82550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42950"/>
            <a:ext cx="7772400" cy="10287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71750"/>
            <a:ext cx="7010400" cy="12001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AC5E9-FD31-414D-B4D4-3A984319A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9E3C-05AD-4EBA-9BD5-43DBF7AFD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9" y="228600"/>
            <a:ext cx="2001837" cy="4286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228600"/>
            <a:ext cx="5854700" cy="4286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CAFD-DA72-4480-BBEE-7ECC84501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C834-B531-4D21-93B3-D93175AFA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DF6F-A07F-4930-A879-5D92EAFD5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314450"/>
            <a:ext cx="3924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314450"/>
            <a:ext cx="3924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D68CB-0278-4B33-A42D-E1FE3F305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6195-A94A-4F35-9D3E-7A4AC2F0A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45A52-D68D-4CCC-8604-08F4A881E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437C9-CAC3-43CC-ABDC-B8725C8CD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CEFF7-7E30-4FA3-8A5E-551E322C5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06A3-328E-44FF-8FA1-219F4E0C5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228600"/>
            <a:ext cx="8001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14450"/>
            <a:ext cx="800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09600" y="1174750"/>
            <a:ext cx="7958138" cy="82550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609600" y="46291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4684713"/>
            <a:ext cx="19812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19812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55147B-325E-44A2-AF73-D62487CE1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k.com/gku_nso_nimro" TargetMode="External"/><Relationship Id="rId4" Type="http://schemas.openxmlformats.org/officeDocument/2006/relationships/hyperlink" Target="http://nimro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vk.com/gku_nso_nimr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imro.ru/" TargetMode="External"/><Relationship Id="rId5" Type="http://schemas.openxmlformats.org/officeDocument/2006/relationships/hyperlink" Target="mailto:info.nimro@gmail.com" TargetMode="External"/><Relationship Id="rId4" Type="http://schemas.openxmlformats.org/officeDocument/2006/relationships/hyperlink" Target="http://www.nimr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"/>
            <a:ext cx="4038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5"/>
          <p:cNvSpPr>
            <a:spLocks noGrp="1"/>
          </p:cNvSpPr>
          <p:nvPr>
            <p:ph type="ctrTitle"/>
          </p:nvPr>
        </p:nvSpPr>
        <p:spPr>
          <a:xfrm>
            <a:off x="190500" y="971550"/>
            <a:ext cx="8763000" cy="2590800"/>
          </a:xfrm>
        </p:spPr>
        <p:txBody>
          <a:bodyPr/>
          <a:lstStyle/>
          <a:p>
            <a:pPr algn="ctr"/>
            <a:r>
              <a:rPr lang="ru-RU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 реализации Планов мероприятий </a:t>
            </a:r>
            <a:br>
              <a:rPr lang="ru-RU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 устранению недостатков </a:t>
            </a:r>
            <a:br>
              <a:rPr lang="ru-RU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 результатам независимой оценки</a:t>
            </a:r>
            <a:br>
              <a:rPr lang="ru-RU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за </a:t>
            </a:r>
            <a:r>
              <a:rPr lang="ru-RU" sz="2800" b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2021 год</a:t>
            </a:r>
            <a:br>
              <a:rPr lang="ru-RU" sz="2800" b="1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b="1">
                <a:latin typeface="Verdana" panose="020B0604030504040204" pitchFamily="34" charset="0"/>
                <a:ea typeface="Verdana" panose="020B0604030504040204" pitchFamily="34" charset="0"/>
              </a:rPr>
              <a:t>(результаты</a:t>
            </a:r>
            <a:r>
              <a:rPr lang="ru-RU" sz="2800" b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мониторинга)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2590800" y="45339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378" eaLnBrk="0" hangingPunct="0">
              <a:defRPr/>
            </a:pPr>
            <a:r>
              <a:rPr lang="ru-RU" sz="2000" dirty="0">
                <a:solidFill>
                  <a:srgbClr val="000000"/>
                </a:solidFill>
              </a:rPr>
              <a:t>Маева Анастасия Владимировна,</a:t>
            </a:r>
            <a:endParaRPr lang="ru-RU" kern="0" dirty="0">
              <a:solidFill>
                <a:srgbClr val="000000"/>
              </a:solidFill>
              <a:latin typeface="Verdana"/>
            </a:endParaRPr>
          </a:p>
          <a:p>
            <a:pPr algn="r" defTabSz="914378">
              <a:defRPr/>
            </a:pPr>
            <a:r>
              <a:rPr lang="ru-RU" kern="0" dirty="0">
                <a:solidFill>
                  <a:srgbClr val="000000"/>
                </a:solidFill>
              </a:rPr>
              <a:t>научный сотрудник ГКУ НСО НИМРО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4" y="193698"/>
            <a:ext cx="8991600" cy="685800"/>
          </a:xfrm>
        </p:spPr>
        <p:txBody>
          <a:bodyPr/>
          <a:lstStyle/>
          <a:p>
            <a:pPr algn="ctr"/>
            <a:r>
              <a:rPr lang="ru-RU" sz="2800" b="1" dirty="0"/>
              <a:t>3. ДОСТУПНОСТЬ УСЛУГ ДЛЯ ИНВАЛИДОВ</a:t>
            </a: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F07241-AB2B-4CFF-AD45-1BBF3F3F7509}"/>
              </a:ext>
            </a:extLst>
          </p:cNvPr>
          <p:cNvSpPr txBox="1"/>
          <p:nvPr/>
        </p:nvSpPr>
        <p:spPr>
          <a:xfrm>
            <a:off x="4038600" y="15811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%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37FECDC-CBE6-4575-BB7B-7E22ABEFAB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958496"/>
              </p:ext>
            </p:extLst>
          </p:nvPr>
        </p:nvGraphicFramePr>
        <p:xfrm>
          <a:off x="4602866" y="1342244"/>
          <a:ext cx="4388734" cy="292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C04F300-81AF-4963-BA69-4E7103A21AFB}"/>
              </a:ext>
            </a:extLst>
          </p:cNvPr>
          <p:cNvSpPr txBox="1"/>
          <p:nvPr/>
        </p:nvSpPr>
        <p:spPr>
          <a:xfrm>
            <a:off x="8481832" y="1342244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%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E5470D3-1B31-4CA2-B175-0B6D4890D9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857818"/>
              </p:ext>
            </p:extLst>
          </p:nvPr>
        </p:nvGraphicFramePr>
        <p:xfrm>
          <a:off x="112297" y="1342244"/>
          <a:ext cx="4490569" cy="292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9647"/>
            <a:ext cx="8001000" cy="912813"/>
          </a:xfrm>
        </p:spPr>
        <p:txBody>
          <a:bodyPr/>
          <a:lstStyle/>
          <a:p>
            <a:pPr algn="ctr"/>
            <a:r>
              <a:rPr lang="ru-RU" sz="2400" b="1" dirty="0"/>
              <a:t>4. ДОБРОЖЕЛАТЕЛЬНОСТЬ И ВЕЖЛИВОСТЬ СОТРУДНИКОВ ОРГАНИЗАЦИИ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57712" y="1428750"/>
            <a:ext cx="43576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Проведение </a:t>
            </a:r>
            <a:r>
              <a:rPr lang="ru-RU" sz="1400" b="1" kern="0" dirty="0">
                <a:latin typeface="+mn-lt"/>
              </a:rPr>
              <a:t>опросов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родителей по вопросам взаимодействия с работниками организации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системы медиации в ОО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Обучение работников ОО по вопросам формирования коммуникативных компетенций и бесконфликтного общения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Оказание методической и консультативной помощи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4D5D4B2-BBD9-4513-82B1-4FA0CEC0D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562041"/>
              </p:ext>
            </p:extLst>
          </p:nvPr>
        </p:nvGraphicFramePr>
        <p:xfrm>
          <a:off x="228601" y="1002460"/>
          <a:ext cx="3981449" cy="377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5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408D7B-4C72-4A96-80C6-B39FF6A4E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5" y="1428750"/>
            <a:ext cx="4468755" cy="28836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4DB7D0-F41B-43F9-B571-326C3F541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28750"/>
            <a:ext cx="4468755" cy="2883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FAAAE6-F587-4FF5-9E1E-B825EBFD7C03}"/>
              </a:ext>
            </a:extLst>
          </p:cNvPr>
          <p:cNvSpPr txBox="1"/>
          <p:nvPr/>
        </p:nvSpPr>
        <p:spPr>
          <a:xfrm>
            <a:off x="8438242" y="1530899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87AE4-1C13-4A43-A3F4-9999231062D6}"/>
              </a:ext>
            </a:extLst>
          </p:cNvPr>
          <p:cNvSpPr txBox="1"/>
          <p:nvPr/>
        </p:nvSpPr>
        <p:spPr>
          <a:xfrm>
            <a:off x="3915966" y="1564463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%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B4FC726-9A51-4F5C-976E-4F5BE9F181F8}"/>
              </a:ext>
            </a:extLst>
          </p:cNvPr>
          <p:cNvSpPr txBox="1">
            <a:spLocks/>
          </p:cNvSpPr>
          <p:nvPr/>
        </p:nvSpPr>
        <p:spPr bwMode="auto">
          <a:xfrm>
            <a:off x="625202" y="71475"/>
            <a:ext cx="8001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2400" b="1" kern="0" dirty="0"/>
              <a:t>4. ДОБРОЖЕЛАТЕЛЬНОСТЬ И ВЕЖЛИВОСТЬ СОТРУДНИКОВ ОРГАНИЗАЦИИ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1" y="0"/>
            <a:ext cx="8888738" cy="1141413"/>
          </a:xfrm>
        </p:spPr>
        <p:txBody>
          <a:bodyPr/>
          <a:lstStyle/>
          <a:p>
            <a:pPr algn="ctr"/>
            <a:r>
              <a:rPr lang="ru-RU" sz="2400" b="1" dirty="0"/>
              <a:t>ОШИБКИ </a:t>
            </a:r>
            <a:br>
              <a:rPr lang="ru-RU" sz="2400" b="1" dirty="0"/>
            </a:br>
            <a:r>
              <a:rPr lang="ru-RU" sz="2400" b="1" dirty="0"/>
              <a:t>при заполнении мониторинга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F283CA3-44B2-485C-984F-491564481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99" y="1141412"/>
            <a:ext cx="8521069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400" b="1" kern="0" dirty="0">
                <a:latin typeface="Arial" charset="0"/>
              </a:rPr>
              <a:t> </a:t>
            </a:r>
          </a:p>
          <a:p>
            <a:pPr marL="514350" indent="-5143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chemeClr val="tx2"/>
                </a:solidFill>
                <a:latin typeface="+mn-lt"/>
              </a:rPr>
              <a:t>Количество выполненных мероприятий БОЛЬШЕ, чем запланированных в Плане</a:t>
            </a:r>
          </a:p>
          <a:p>
            <a:pPr marL="514350" indent="-5143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endParaRPr lang="ru-RU" sz="2000" b="1" kern="0" dirty="0">
              <a:solidFill>
                <a:schemeClr val="tx2"/>
              </a:solidFill>
              <a:latin typeface="+mn-lt"/>
            </a:endParaRPr>
          </a:p>
          <a:p>
            <a:pPr marL="514350" indent="-5143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chemeClr val="tx2"/>
                </a:solidFill>
                <a:latin typeface="+mn-lt"/>
              </a:rPr>
              <a:t>Даты выполнения мероприятий указаны не текущего года (2020, 2025, 2030)</a:t>
            </a:r>
          </a:p>
          <a:p>
            <a:pPr marL="514350" indent="-5143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endParaRPr lang="ru-RU" sz="2000" b="1" kern="0" dirty="0">
              <a:solidFill>
                <a:schemeClr val="tx2"/>
              </a:solidFill>
              <a:latin typeface="+mn-lt"/>
            </a:endParaRPr>
          </a:p>
          <a:p>
            <a:pPr marL="514350" indent="-5143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chemeClr val="tx2"/>
                </a:solidFill>
                <a:latin typeface="+mn-lt"/>
              </a:rPr>
              <a:t>Путают с Планами предыдущей НОКО-2019</a:t>
            </a:r>
            <a:endParaRPr lang="en-US" sz="2000" b="1" kern="0" dirty="0">
              <a:solidFill>
                <a:schemeClr val="tx2"/>
              </a:solidFill>
              <a:latin typeface="+mn-lt"/>
            </a:endParaRPr>
          </a:p>
          <a:p>
            <a:pPr marL="514350" indent="-5143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endParaRPr lang="ru-RU" sz="2000" b="1" kern="0" dirty="0">
              <a:solidFill>
                <a:schemeClr val="tx2"/>
              </a:solidFill>
              <a:latin typeface="+mn-lt"/>
            </a:endParaRPr>
          </a:p>
          <a:p>
            <a:pPr marL="514350" indent="-5143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chemeClr val="tx2"/>
                </a:solidFill>
                <a:latin typeface="+mn-lt"/>
              </a:rPr>
              <a:t>При ликвидации ОО не удаляются с сайта </a:t>
            </a:r>
            <a:r>
              <a:rPr lang="en-US" sz="2000" b="1" kern="0" dirty="0">
                <a:solidFill>
                  <a:schemeClr val="tx2"/>
                </a:solidFill>
                <a:latin typeface="+mn-lt"/>
              </a:rPr>
              <a:t>bus.gov.ru</a:t>
            </a:r>
          </a:p>
        </p:txBody>
      </p:sp>
    </p:spTree>
    <p:extLst>
      <p:ext uri="{BB962C8B-B14F-4D97-AF65-F5344CB8AC3E}">
        <p14:creationId xmlns:p14="http://schemas.microsoft.com/office/powerpoint/2010/main" val="393360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895350"/>
          </a:xfrm>
        </p:spPr>
        <p:txBody>
          <a:bodyPr/>
          <a:lstStyle/>
          <a:p>
            <a:pPr algn="ctr"/>
            <a:r>
              <a:rPr lang="ru-RU" sz="2400" b="1" dirty="0"/>
              <a:t>ПЛАН МЕРОПРИЯТИЙ</a:t>
            </a:r>
            <a:br>
              <a:rPr lang="ru-RU" sz="2400" b="1" dirty="0"/>
            </a:br>
            <a:r>
              <a:rPr lang="ru-RU" sz="2400" dirty="0"/>
              <a:t>(Постановление Правительства РФ №457 от 17 апреля 2018 года)</a:t>
            </a:r>
            <a:endParaRPr lang="ru-RU" sz="2400" b="1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C:\Users\rei1\Desktop\Безымянный 2222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1200150"/>
            <a:ext cx="5105400" cy="3752850"/>
          </a:xfr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91200" y="2114550"/>
            <a:ext cx="31242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УТВЕРЖДЁННЫЕ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УЧРЕДИТЕЛЕМ </a:t>
            </a:r>
          </a:p>
        </p:txBody>
      </p:sp>
      <p:sp>
        <p:nvSpPr>
          <p:cNvPr id="10" name="Трапеция 9"/>
          <p:cNvSpPr/>
          <p:nvPr/>
        </p:nvSpPr>
        <p:spPr bwMode="auto">
          <a:xfrm rot="10800000">
            <a:off x="7200900" y="1092699"/>
            <a:ext cx="381000" cy="685800"/>
          </a:xfrm>
          <a:prstGeom prst="trapezoid">
            <a:avLst>
              <a:gd name="adj" fmla="val 4023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4" name="Овал 10"/>
          <p:cNvSpPr>
            <a:spLocks noChangeArrowheads="1"/>
          </p:cNvSpPr>
          <p:nvPr/>
        </p:nvSpPr>
        <p:spPr bwMode="auto">
          <a:xfrm>
            <a:off x="7277100" y="1814316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38150" y="114300"/>
            <a:ext cx="8001000" cy="857250"/>
          </a:xfrm>
        </p:spPr>
        <p:txBody>
          <a:bodyPr/>
          <a:lstStyle/>
          <a:p>
            <a:pPr algn="ctr"/>
            <a:r>
              <a:rPr lang="ru-RU" sz="2400" b="1" dirty="0"/>
              <a:t>Письмо министерства просвещения РФ</a:t>
            </a:r>
            <a:br>
              <a:rPr lang="ru-RU" sz="2400" b="1" dirty="0"/>
            </a:br>
            <a:r>
              <a:rPr lang="ru-RU" sz="2400" b="1" dirty="0"/>
              <a:t> № АБ-2263/02 от 13.12.2021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0497A667-A4C3-4D68-8104-633E760DB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5625" y="1323975"/>
            <a:ext cx="2271424" cy="320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C1E527-9952-43D4-B6B3-33940794A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999" y="1323975"/>
            <a:ext cx="2271424" cy="32004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6FD2C8-C474-4348-81D3-3D78AA5DA4CA}"/>
              </a:ext>
            </a:extLst>
          </p:cNvPr>
          <p:cNvSpPr/>
          <p:nvPr/>
        </p:nvSpPr>
        <p:spPr bwMode="auto">
          <a:xfrm>
            <a:off x="5676828" y="971551"/>
            <a:ext cx="3309938" cy="18287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«…сроки мероприятий должны быть достижимы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в течение года</a:t>
            </a: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и соотнесены с объёмом необходимых мероприятий…»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B528A5D-8907-4283-BAC3-0BD3ED61CE45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>
            <a:off x="5104967" y="1885951"/>
            <a:ext cx="571861" cy="3333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5840B63-044C-4AF5-BD89-D057F2E97B15}"/>
              </a:ext>
            </a:extLst>
          </p:cNvPr>
          <p:cNvSpPr/>
          <p:nvPr/>
        </p:nvSpPr>
        <p:spPr bwMode="auto">
          <a:xfrm>
            <a:off x="5676828" y="2924176"/>
            <a:ext cx="3309938" cy="1600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«…при оценивании организации в </a:t>
            </a: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100 баллов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и принятия решения о </a:t>
            </a: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нецелесообразности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разработки Планов…»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89BAE33-58A7-4638-B1B1-CCE63FB2B0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04967" y="3105150"/>
            <a:ext cx="571861" cy="404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7552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38150" y="114300"/>
            <a:ext cx="8001000" cy="857250"/>
          </a:xfrm>
        </p:spPr>
        <p:txBody>
          <a:bodyPr/>
          <a:lstStyle/>
          <a:p>
            <a:pPr algn="ctr"/>
            <a:r>
              <a:rPr lang="ru-RU" sz="2400" b="1" dirty="0"/>
              <a:t>Письмо министерства просвещения РФ</a:t>
            </a:r>
            <a:br>
              <a:rPr lang="ru-RU" sz="2400" b="1" dirty="0"/>
            </a:br>
            <a:r>
              <a:rPr lang="ru-RU" sz="2400" b="1" dirty="0"/>
              <a:t> № ДГ-2823/02 от 14.12.2022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5675" y="46863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6FD2C8-C474-4348-81D3-3D78AA5DA4CA}"/>
              </a:ext>
            </a:extLst>
          </p:cNvPr>
          <p:cNvSpPr/>
          <p:nvPr/>
        </p:nvSpPr>
        <p:spPr bwMode="auto">
          <a:xfrm>
            <a:off x="3505200" y="1352550"/>
            <a:ext cx="5481566" cy="2743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Планы организаций утверждаются непосредственно </a:t>
            </a: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учредителем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(за исключением частных организаций)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600" b="1" u="sng" dirty="0"/>
              <a:t>Наименование ОО</a:t>
            </a:r>
            <a:r>
              <a:rPr lang="ru-RU" sz="1600" dirty="0"/>
              <a:t>, выявленные недостатки, ход реализации мероприятий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600" b="1" u="sng" dirty="0"/>
              <a:t>ДАТА </a:t>
            </a:r>
            <a:r>
              <a:rPr lang="ru-RU" sz="1600" dirty="0"/>
              <a:t>(формате ДД.ММ.ГГГГ) и </a:t>
            </a:r>
            <a:r>
              <a:rPr lang="ru-RU" sz="1600" b="1" u="sng" dirty="0"/>
              <a:t>ФИО </a:t>
            </a:r>
            <a:r>
              <a:rPr lang="ru-RU" sz="1600" dirty="0"/>
              <a:t>должностного лица, утвердившего План.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600" dirty="0"/>
              <a:t>План в формате </a:t>
            </a:r>
            <a:r>
              <a:rPr lang="en-US" sz="1600" dirty="0"/>
              <a:t>PDF (</a:t>
            </a:r>
            <a:r>
              <a:rPr lang="ru-RU" sz="1600" dirty="0"/>
              <a:t>скан).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600" dirty="0"/>
              <a:t>План каждой организации утверждается </a:t>
            </a:r>
            <a:r>
              <a:rPr lang="ru-RU" sz="1600" b="1" u="sng" dirty="0"/>
              <a:t>ОТДЕЛЬНО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86F4C1-0350-4FDB-8CC4-E54900E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34" y="1020194"/>
            <a:ext cx="2649486" cy="37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7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4038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5300" y="1472404"/>
            <a:ext cx="8153400" cy="321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400" b="1" kern="0" dirty="0">
                <a:latin typeface="Arial" charset="0"/>
              </a:rPr>
              <a:t> </a:t>
            </a:r>
            <a:endParaRPr lang="ru-RU" sz="2400" b="1" kern="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400" b="1" kern="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400" b="1" kern="0" dirty="0">
                <a:solidFill>
                  <a:schemeClr val="tx2"/>
                </a:solidFill>
                <a:latin typeface="+mn-lt"/>
              </a:rPr>
              <a:t>Сведения о выполненных мероприятиях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400" b="1" kern="0" dirty="0">
                <a:solidFill>
                  <a:schemeClr val="tx2"/>
                </a:solidFill>
                <a:latin typeface="+mn-lt"/>
              </a:rPr>
              <a:t>будут выставлены на официальный сайт </a:t>
            </a:r>
            <a:r>
              <a:rPr lang="en-US" sz="2400" b="1" kern="0" dirty="0">
                <a:solidFill>
                  <a:schemeClr val="tx2"/>
                </a:solidFill>
                <a:latin typeface="+mn-lt"/>
              </a:rPr>
              <a:t>bus.gov.ru</a:t>
            </a:r>
            <a:endParaRPr lang="ru-RU" sz="2400" b="1" kern="0" dirty="0">
              <a:solidFill>
                <a:schemeClr val="tx2"/>
              </a:solidFill>
              <a:latin typeface="+mn-lt"/>
            </a:endParaRPr>
          </a:p>
          <a:p>
            <a:pPr marL="514350" indent="-5143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ru-RU" sz="24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4" name="Заголовок 5"/>
          <p:cNvSpPr>
            <a:spLocks noGrp="1"/>
          </p:cNvSpPr>
          <p:nvPr>
            <p:ph type="ctrTitle"/>
          </p:nvPr>
        </p:nvSpPr>
        <p:spPr>
          <a:xfrm>
            <a:off x="3352800" y="939005"/>
            <a:ext cx="1905000" cy="665162"/>
          </a:xfrm>
        </p:spPr>
        <p:txBody>
          <a:bodyPr/>
          <a:lstStyle/>
          <a:p>
            <a:r>
              <a:rPr lang="ru-RU" b="1" dirty="0"/>
              <a:t>Итоги 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53988" y="4686270"/>
            <a:ext cx="876141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altLang="ru-RU" sz="1400" b="1" dirty="0">
                <a:solidFill>
                  <a:srgbClr val="1155CC"/>
                </a:solidFill>
                <a:latin typeface="Arial Unicode MS" pitchFamily="34" charset="-128"/>
                <a:hlinkClick r:id="rId4"/>
              </a:rPr>
              <a:t>http://nimro.ru/</a:t>
            </a:r>
            <a:r>
              <a:rPr lang="ru-RU" altLang="ru-RU" sz="1400" b="1" dirty="0">
                <a:solidFill>
                  <a:srgbClr val="888888"/>
                </a:solidFill>
                <a:latin typeface="Arial Unicode MS" pitchFamily="34" charset="-128"/>
              </a:rPr>
              <a:t> </a:t>
            </a:r>
            <a:r>
              <a:rPr lang="ru-RU" altLang="ru-RU" sz="2000" b="1" dirty="0">
                <a:solidFill>
                  <a:srgbClr val="888888"/>
                </a:solidFill>
                <a:latin typeface="Arial Unicode MS" pitchFamily="34" charset="-128"/>
              </a:rPr>
              <a:t>    </a:t>
            </a:r>
            <a:r>
              <a:rPr lang="ru-RU" altLang="ru-RU" sz="1400" b="1" dirty="0">
                <a:solidFill>
                  <a:srgbClr val="888888"/>
                </a:solidFill>
                <a:latin typeface="Arial Unicode MS" pitchFamily="34" charset="-128"/>
              </a:rPr>
              <a:t> </a:t>
            </a:r>
            <a:r>
              <a:rPr lang="ru-RU" altLang="ru-RU" sz="1400" b="1" dirty="0">
                <a:solidFill>
                  <a:srgbClr val="1155CC"/>
                </a:solidFill>
                <a:latin typeface="Arial Unicode MS" pitchFamily="34" charset="-128"/>
                <a:hlinkClick r:id="rId5"/>
              </a:rPr>
              <a:t>https://vk.com/gku_nso_nimro</a:t>
            </a:r>
            <a:endParaRPr lang="ru-RU" altLang="ru-RU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4038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885950"/>
            <a:ext cx="8534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b="1" kern="0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  <a:hlinkClick r:id="rId4"/>
              </a:rPr>
              <a:t>www.nimro.ru</a:t>
            </a: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3200" b="1" kern="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  <a:hlinkClick r:id="rId5"/>
              </a:rPr>
              <a:t>info.nimro@gmail.com</a:t>
            </a:r>
            <a:endParaRPr lang="en-US" sz="2800" b="1" kern="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800" b="1" kern="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8-(383)-347-46-43 </a:t>
            </a:r>
            <a:endParaRPr lang="ru-RU" sz="2400" b="1" kern="0" dirty="0">
              <a:solidFill>
                <a:schemeClr val="tx2"/>
              </a:solidFill>
              <a:latin typeface="+mn-lt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400" b="1" kern="0" dirty="0">
                <a:latin typeface="+mn-lt"/>
              </a:rPr>
              <a:t> </a:t>
            </a:r>
            <a:endParaRPr lang="ru-RU" sz="1400" b="1" kern="0" dirty="0">
              <a:latin typeface="+mn-lt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53988" y="4686270"/>
            <a:ext cx="876141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altLang="ru-RU" sz="1400" b="1" dirty="0">
                <a:solidFill>
                  <a:srgbClr val="1155CC"/>
                </a:solidFill>
                <a:latin typeface="Arial Unicode MS" pitchFamily="34" charset="-128"/>
                <a:hlinkClick r:id="rId6"/>
              </a:rPr>
              <a:t>http://nimro.ru/</a:t>
            </a:r>
            <a:r>
              <a:rPr lang="ru-RU" altLang="ru-RU" sz="1400" b="1" dirty="0">
                <a:solidFill>
                  <a:srgbClr val="888888"/>
                </a:solidFill>
                <a:latin typeface="Arial Unicode MS" pitchFamily="34" charset="-128"/>
              </a:rPr>
              <a:t> </a:t>
            </a:r>
            <a:r>
              <a:rPr lang="ru-RU" altLang="ru-RU" sz="2000" b="1" dirty="0">
                <a:solidFill>
                  <a:srgbClr val="888888"/>
                </a:solidFill>
                <a:latin typeface="Arial Unicode MS" pitchFamily="34" charset="-128"/>
              </a:rPr>
              <a:t>    </a:t>
            </a:r>
            <a:r>
              <a:rPr lang="ru-RU" altLang="ru-RU" sz="1400" b="1" dirty="0">
                <a:solidFill>
                  <a:srgbClr val="888888"/>
                </a:solidFill>
                <a:latin typeface="Arial Unicode MS" pitchFamily="34" charset="-128"/>
              </a:rPr>
              <a:t> </a:t>
            </a:r>
            <a:r>
              <a:rPr lang="ru-RU" altLang="ru-RU" sz="1400" b="1" dirty="0">
                <a:solidFill>
                  <a:srgbClr val="1155CC"/>
                </a:solidFill>
                <a:latin typeface="Arial Unicode MS" pitchFamily="34" charset="-128"/>
                <a:hlinkClick r:id="rId7"/>
              </a:rPr>
              <a:t>https://vk.com/gku_nso_nimro</a:t>
            </a:r>
            <a:endParaRPr lang="ru-RU" altLang="ru-RU" sz="20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71500" y="134143"/>
            <a:ext cx="8001000" cy="912813"/>
          </a:xfrm>
        </p:spPr>
        <p:txBody>
          <a:bodyPr/>
          <a:lstStyle/>
          <a:p>
            <a:pPr algn="ctr"/>
            <a:r>
              <a:rPr lang="ru-RU" sz="2800" b="1" dirty="0"/>
              <a:t>Представление и использование результатов НОКО</a:t>
            </a:r>
            <a:endParaRPr lang="ru-RU" sz="2800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123950"/>
            <a:ext cx="9144000" cy="4019550"/>
          </a:xfrm>
          <a:solidFill>
            <a:schemeClr val="bg1"/>
          </a:solidFill>
        </p:spPr>
        <p:txBody>
          <a:bodyPr/>
          <a:lstStyle/>
          <a:p>
            <a:pPr marL="0" indent="363538" algn="just">
              <a:buFont typeface="Wingdings" pitchFamily="2" charset="2"/>
              <a:buChar char="ü"/>
              <a:defRPr/>
            </a:pPr>
            <a:r>
              <a:rPr lang="ru-RU" sz="1400" b="1" u="sng" dirty="0">
                <a:solidFill>
                  <a:srgbClr val="002060"/>
                </a:solidFill>
              </a:rPr>
              <a:t>Федеральный закон от 29.12.2012 </a:t>
            </a:r>
            <a:r>
              <a:rPr lang="ru-RU" sz="1400" b="1" dirty="0"/>
              <a:t>«Об образовании в Российской Федерации»</a:t>
            </a:r>
          </a:p>
          <a:p>
            <a:pPr marL="0" indent="363538" algn="just">
              <a:buFont typeface="Wingdings" pitchFamily="2" charset="2"/>
              <a:buChar char="ü"/>
              <a:defRPr/>
            </a:pPr>
            <a:r>
              <a:rPr lang="ru-RU" sz="1400" b="1" u="sng" dirty="0">
                <a:solidFill>
                  <a:srgbClr val="002060"/>
                </a:solidFill>
              </a:rPr>
              <a:t>Указ Президента Российской Федерации от 14.11.2017 №212 </a:t>
            </a:r>
            <a:r>
              <a:rPr lang="ru-RU" sz="1400" b="1" dirty="0"/>
              <a:t>«Об оценке эффективности деятельности органов исполнительной власти субъектов Российской Федерации»</a:t>
            </a:r>
          </a:p>
          <a:p>
            <a:pPr marL="0" indent="363538" algn="just">
              <a:buFont typeface="Wingdings" pitchFamily="2" charset="2"/>
              <a:buChar char="ü"/>
              <a:defRPr/>
            </a:pPr>
            <a:r>
              <a:rPr lang="ru-RU" sz="1400" b="1" u="sng" dirty="0">
                <a:solidFill>
                  <a:srgbClr val="002060"/>
                </a:solidFill>
              </a:rPr>
              <a:t>Указ Президента Российской Федерации от 09.05.2018 №548 </a:t>
            </a:r>
            <a:r>
              <a:rPr lang="ru-RU" sz="1400" b="1" dirty="0"/>
              <a:t>«О внесении изменения в перечень показателей для оценки эффективности деятельности органов местного самоуправления городских округов и муниципальных районов, утверждённый Указом Президента Российской Федерации от 28 апреля 2008 года»</a:t>
            </a:r>
          </a:p>
          <a:p>
            <a:pPr marL="0" indent="363538" algn="just">
              <a:buFont typeface="Wingdings" pitchFamily="2" charset="2"/>
              <a:buChar char="ü"/>
              <a:defRPr/>
            </a:pPr>
            <a:r>
              <a:rPr lang="ru-RU" sz="1400" b="1" u="sng" dirty="0">
                <a:solidFill>
                  <a:srgbClr val="002060"/>
                </a:solidFill>
              </a:rPr>
              <a:t>Постановление Правительства РФ от 17 апреля 2018 года №457                                   </a:t>
            </a:r>
            <a:r>
              <a:rPr lang="ru-RU" sz="1400" b="1" dirty="0"/>
              <a:t>«Об утверждении формы обязательного публичного отчёта высшего должностного лица субъекта Российской о результатах независимой оценки качества условий оказания услуг организациями в социальной сфере культуры, охраны здоровью, образования, социального обслуживания, представляемого в законодательный (представительный) орган государственной власти субъекта РФ»</a:t>
            </a:r>
          </a:p>
          <a:p>
            <a:pPr marL="0" indent="363538" algn="just">
              <a:buFont typeface="Wingdings" pitchFamily="2" charset="2"/>
              <a:buChar char="ü"/>
              <a:defRPr/>
            </a:pPr>
            <a:r>
              <a:rPr lang="ru-RU" sz="1400" b="1" u="sng" dirty="0">
                <a:solidFill>
                  <a:srgbClr val="002060"/>
                </a:solidFill>
              </a:rPr>
              <a:t>Постановление Правительства РФ от 26.07.2018 №873 </a:t>
            </a:r>
            <a:r>
              <a:rPr lang="ru-RU" sz="1400" b="1" dirty="0"/>
              <a:t>«О внесении изменений в типовую форму трудового договора с руководителем государственного     (муниципального) учреждения»</a:t>
            </a:r>
          </a:p>
          <a:p>
            <a:pPr marL="0" indent="363538" algn="just">
              <a:buFont typeface="Wingdings" pitchFamily="2" charset="2"/>
              <a:buChar char="ü"/>
              <a:defRPr/>
            </a:pPr>
            <a:endParaRPr lang="ru-RU" sz="1400" b="1" dirty="0"/>
          </a:p>
          <a:p>
            <a:pPr algn="just">
              <a:defRPr/>
            </a:pPr>
            <a:endParaRPr lang="ru-RU" sz="1400" b="1" dirty="0"/>
          </a:p>
          <a:p>
            <a:pPr algn="just">
              <a:defRPr/>
            </a:pP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2025" y="0"/>
            <a:ext cx="568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349"/>
          </a:xfrm>
        </p:spPr>
        <p:txBody>
          <a:bodyPr/>
          <a:lstStyle/>
          <a:p>
            <a:pPr algn="ctr"/>
            <a:r>
              <a:rPr lang="ru-RU" sz="2400" b="1" dirty="0"/>
              <a:t>РЕАЛИЗАЦИЯ ПЛАНОВ МЕРОПРИЯТИЙ </a:t>
            </a:r>
            <a:br>
              <a:rPr lang="ru-RU" sz="2400" b="1" dirty="0"/>
            </a:br>
            <a:r>
              <a:rPr lang="ru-RU" sz="2400" b="1" dirty="0"/>
              <a:t>ДЕТСКИМИ САДАМИ В 2022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590800" y="895350"/>
            <a:ext cx="35814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rPr>
              <a:t>560 детских садов                 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2B28A05-9670-4ED1-BB0D-A1F3C507F6A9}"/>
              </a:ext>
            </a:extLst>
          </p:cNvPr>
          <p:cNvGrpSpPr/>
          <p:nvPr/>
        </p:nvGrpSpPr>
        <p:grpSpPr>
          <a:xfrm>
            <a:off x="1463819" y="1429741"/>
            <a:ext cx="5835362" cy="3713759"/>
            <a:chOff x="0" y="0"/>
            <a:chExt cx="5835362" cy="3713759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id="{45C572DA-79E3-4708-A908-567BC9718A7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23292378"/>
                </p:ext>
              </p:extLst>
            </p:nvPr>
          </p:nvGraphicFramePr>
          <p:xfrm>
            <a:off x="0" y="0"/>
            <a:ext cx="5833507" cy="37137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Диаграмма 7">
              <a:extLst>
                <a:ext uri="{FF2B5EF4-FFF2-40B4-BE49-F238E27FC236}">
                  <a16:creationId xmlns:a16="http://schemas.microsoft.com/office/drawing/2014/main" id="{5C7DE441-FEDE-4D4D-AB7D-AC382DE1263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07604055"/>
                </p:ext>
              </p:extLst>
            </p:nvPr>
          </p:nvGraphicFramePr>
          <p:xfrm>
            <a:off x="2508788" y="393866"/>
            <a:ext cx="3326574" cy="26521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342900"/>
            <a:ext cx="9144000" cy="533400"/>
          </a:xfrm>
        </p:spPr>
        <p:txBody>
          <a:bodyPr/>
          <a:lstStyle/>
          <a:p>
            <a:pPr algn="ctr"/>
            <a:r>
              <a:rPr lang="ru-RU" sz="2800" b="1" dirty="0"/>
              <a:t>РЕАЛИЗАЦИЯ ПЛАНОВ ПО КРИТЕРИЯМ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2D6BEAE-4F41-4414-8648-74004A699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426350"/>
            <a:ext cx="2590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l" eaLnBrk="0" hangingPunct="0">
              <a:buFont typeface="Verdana" pitchFamily="34" charset="0"/>
              <a:buAutoNum type="arabicPeriod"/>
            </a:pPr>
            <a:r>
              <a:rPr lang="ru-RU" sz="1200" b="1" dirty="0"/>
              <a:t>Открытость и доступность информации</a:t>
            </a:r>
          </a:p>
          <a:p>
            <a:pPr indent="450850" algn="l" eaLnBrk="0" hangingPunct="0">
              <a:buFont typeface="Verdana" pitchFamily="34" charset="0"/>
              <a:buAutoNum type="arabicPeriod"/>
            </a:pPr>
            <a:endParaRPr lang="ru-RU" sz="1200" b="1" dirty="0">
              <a:ea typeface="Calibri" pitchFamily="34" charset="0"/>
              <a:cs typeface="Times New Roman" pitchFamily="18" charset="0"/>
            </a:endParaRPr>
          </a:p>
          <a:p>
            <a:pPr indent="450850" algn="l" eaLnBrk="0" hangingPunct="0">
              <a:buFont typeface="Verdana" pitchFamily="34" charset="0"/>
              <a:buAutoNum type="arabicPeriod"/>
            </a:pPr>
            <a:r>
              <a:rPr lang="ru-RU" sz="1200" b="1" dirty="0"/>
              <a:t>Комфортность условий</a:t>
            </a:r>
          </a:p>
          <a:p>
            <a:pPr indent="450850" algn="l" eaLnBrk="0" hangingPunct="0">
              <a:buFont typeface="Verdana" pitchFamily="34" charset="0"/>
              <a:buAutoNum type="arabicPeriod"/>
            </a:pPr>
            <a:endParaRPr lang="ru-RU" sz="1200" b="1" dirty="0"/>
          </a:p>
          <a:p>
            <a:pPr indent="450850" algn="l" eaLnBrk="0" hangingPunct="0">
              <a:buFont typeface="Verdana" pitchFamily="34" charset="0"/>
              <a:buAutoNum type="arabicPeriod"/>
            </a:pPr>
            <a:r>
              <a:rPr lang="ru-RU" sz="1200" b="1" dirty="0"/>
              <a:t>Доступность услуг для инвалидов</a:t>
            </a:r>
          </a:p>
          <a:p>
            <a:pPr indent="450850" algn="l" eaLnBrk="0" hangingPunct="0">
              <a:buFont typeface="Verdana" pitchFamily="34" charset="0"/>
              <a:buAutoNum type="arabicPeriod"/>
            </a:pPr>
            <a:endParaRPr lang="ru-RU" sz="1200" b="1" dirty="0"/>
          </a:p>
          <a:p>
            <a:pPr indent="450850" algn="l" eaLnBrk="0" hangingPunct="0">
              <a:buFont typeface="Verdana" pitchFamily="34" charset="0"/>
              <a:buAutoNum type="arabicPeriod"/>
            </a:pPr>
            <a:r>
              <a:rPr lang="ru-RU" sz="1200" b="1" dirty="0"/>
              <a:t>Доброжелательность</a:t>
            </a:r>
            <a:r>
              <a:rPr lang="en-US" sz="1200" b="1" dirty="0"/>
              <a:t> </a:t>
            </a:r>
            <a:r>
              <a:rPr lang="ru-RU" sz="1200" b="1" dirty="0"/>
              <a:t>и вежливость работников</a:t>
            </a:r>
          </a:p>
          <a:p>
            <a:pPr indent="450850" algn="l" eaLnBrk="0" hangingPunct="0">
              <a:buFont typeface="Verdana" pitchFamily="34" charset="0"/>
              <a:buAutoNum type="arabicPeriod"/>
            </a:pPr>
            <a:endParaRPr lang="ru-RU" sz="1200" b="1" dirty="0"/>
          </a:p>
          <a:p>
            <a:pPr indent="450850" algn="l" eaLnBrk="0" hangingPunct="0">
              <a:buFont typeface="Verdana" pitchFamily="34" charset="0"/>
              <a:buAutoNum type="arabicPeriod"/>
            </a:pPr>
            <a:r>
              <a:rPr lang="ru-RU" sz="1200" b="1" dirty="0"/>
              <a:t>Удовлетворённость условиями</a:t>
            </a:r>
            <a:endParaRPr lang="ru-RU" sz="1200" dirty="0"/>
          </a:p>
          <a:p>
            <a:pPr indent="450850" eaLnBrk="0" hangingPunct="0"/>
            <a:endParaRPr lang="ru-RU" sz="1600" dirty="0"/>
          </a:p>
          <a:p>
            <a:pPr indent="450850" eaLnBrk="0" hangingPunct="0"/>
            <a:endParaRPr lang="ru-RU" sz="1600" dirty="0"/>
          </a:p>
          <a:p>
            <a:pPr indent="450850" eaLnBrk="0" hangingPunct="0">
              <a:buFont typeface="Verdana" pitchFamily="34" charset="0"/>
              <a:buAutoNum type="arabicPeriod"/>
            </a:pPr>
            <a:endParaRPr lang="ru-RU" sz="1600" dirty="0"/>
          </a:p>
          <a:p>
            <a:pPr indent="450850" eaLnBrk="0" hangingPunct="0"/>
            <a:endParaRPr lang="ru-RU" sz="1600" dirty="0"/>
          </a:p>
          <a:p>
            <a:pPr indent="450850" eaLnBrk="0" hangingPunct="0"/>
            <a:endParaRPr lang="ru-RU" sz="1600" dirty="0">
              <a:ea typeface="Calibri" pitchFamily="34" charset="0"/>
              <a:cs typeface="Calibri" pitchFamily="34" charset="0"/>
            </a:endParaRPr>
          </a:p>
          <a:p>
            <a:pPr indent="450850" eaLnBrk="0" hangingPunct="0">
              <a:buFont typeface="Wingdings" pitchFamily="2" charset="2"/>
              <a:buChar char="q"/>
            </a:pPr>
            <a:endParaRPr lang="ru-RU" sz="1600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0F7D2C-5BC4-4AD1-972A-3BD1778CE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81150"/>
            <a:ext cx="640263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2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7183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1. ОТКРЫТОСТЬ И ДОСТУПНОСТЬ ИНФОРМАЦИИ ОБ ОРГАНИЗАЦИЯХ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048000" y="1257300"/>
            <a:ext cx="30908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endParaRPr lang="ru-RU" sz="3000" kern="0" dirty="0">
              <a:latin typeface="+mn-lt"/>
            </a:endParaRPr>
          </a:p>
        </p:txBody>
      </p:sp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5675" y="0"/>
            <a:ext cx="568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4419600" y="2728800"/>
            <a:ext cx="47244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400" b="1" dirty="0"/>
              <a:t>Информация о деятельности организации на официальном сайте ОО приведена в соответствие с Приказом Рособрнадзора от 14.08.2020 №831 –</a:t>
            </a:r>
            <a:r>
              <a:rPr lang="ru-RU" sz="1400" b="1" dirty="0">
                <a:solidFill>
                  <a:schemeClr val="accent2"/>
                </a:solidFill>
              </a:rPr>
              <a:t>445 ОО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381500" y="971834"/>
            <a:ext cx="4724400" cy="16954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400" b="1" dirty="0"/>
              <a:t>Информация о деятельности организации на информационном стенде в помещении ОО размещена в соответствии с методическими рекомендациями к единому порядку расчёта показателей с учётом отраслевых особенностей – </a:t>
            </a:r>
            <a:r>
              <a:rPr lang="ru-RU" sz="1400" b="1" dirty="0">
                <a:solidFill>
                  <a:schemeClr val="accent2"/>
                </a:solidFill>
              </a:rPr>
              <a:t>464 ОО</a:t>
            </a:r>
          </a:p>
          <a:p>
            <a:pPr algn="l"/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423229" y="3886200"/>
            <a:ext cx="4724400" cy="8953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400" b="1" dirty="0"/>
              <a:t>На официальный сайт ОО добавлены дистанционные способы взаимодействия с получателями услуг – </a:t>
            </a:r>
            <a:r>
              <a:rPr lang="ru-RU" sz="1400" b="1" dirty="0">
                <a:solidFill>
                  <a:schemeClr val="accent2"/>
                </a:solidFill>
              </a:rPr>
              <a:t>289 ОО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CCCDD10-C13E-4992-8109-7E262D4D6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974162"/>
              </p:ext>
            </p:extLst>
          </p:nvPr>
        </p:nvGraphicFramePr>
        <p:xfrm>
          <a:off x="38100" y="1360925"/>
          <a:ext cx="3844141" cy="332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6">
            <a:extLst>
              <a:ext uri="{FF2B5EF4-FFF2-40B4-BE49-F238E27FC236}">
                <a16:creationId xmlns:a16="http://schemas.microsoft.com/office/drawing/2014/main" id="{EDBAA860-574B-4BDC-B3D6-146A404C2AE2}"/>
              </a:ext>
            </a:extLst>
          </p:cNvPr>
          <p:cNvSpPr txBox="1"/>
          <p:nvPr/>
        </p:nvSpPr>
        <p:spPr>
          <a:xfrm>
            <a:off x="3494314" y="2214563"/>
            <a:ext cx="381000" cy="35718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8795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309500"/>
            <a:ext cx="8991600" cy="74295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1. ОТКРЫТОСТЬ И ДОСТУПНОСТЬ ИНФОРМАЦИИ ОБ ОРГАНИЗАЦИЯХ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048000" y="1257300"/>
            <a:ext cx="30908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endParaRPr lang="ru-RU" sz="3000" kern="0" dirty="0">
              <a:latin typeface="+mn-lt"/>
            </a:endParaRPr>
          </a:p>
        </p:txBody>
      </p:sp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7144" y="4552950"/>
            <a:ext cx="568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911233-27D6-46E2-BFC7-217B4BCC7608}"/>
              </a:ext>
            </a:extLst>
          </p:cNvPr>
          <p:cNvSpPr txBox="1"/>
          <p:nvPr/>
        </p:nvSpPr>
        <p:spPr>
          <a:xfrm>
            <a:off x="4114800" y="15049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%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026E22A-5E30-4BF6-BA92-F0C6E617B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148377"/>
              </p:ext>
            </p:extLst>
          </p:nvPr>
        </p:nvGraphicFramePr>
        <p:xfrm>
          <a:off x="4565073" y="1381000"/>
          <a:ext cx="4493142" cy="2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EBC8F67-6999-4BAD-B0F9-88F5AEBF803E}"/>
              </a:ext>
            </a:extLst>
          </p:cNvPr>
          <p:cNvSpPr txBox="1"/>
          <p:nvPr/>
        </p:nvSpPr>
        <p:spPr>
          <a:xfrm>
            <a:off x="8592179" y="1380999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7198FA4-10A1-44BE-B8EF-2EB06069FA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403140"/>
              </p:ext>
            </p:extLst>
          </p:nvPr>
        </p:nvGraphicFramePr>
        <p:xfrm>
          <a:off x="85785" y="1380999"/>
          <a:ext cx="4535355" cy="2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1311"/>
            <a:ext cx="8001000" cy="69816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2. КОМФОРТНОСТЬ УСЛОВИЙ</a:t>
            </a:r>
            <a:endParaRPr lang="ru-RU" sz="28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8F0A4E3-E359-46B1-B56E-73400931E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173570"/>
              </p:ext>
            </p:extLst>
          </p:nvPr>
        </p:nvGraphicFramePr>
        <p:xfrm>
          <a:off x="1676400" y="1123949"/>
          <a:ext cx="5715000" cy="3868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304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001000" cy="6270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2. КОМФОРТНОСТЬ УСЛОВИЙ</a:t>
            </a:r>
            <a:endParaRPr lang="ru-RU" sz="24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C3A668C-E7A2-4DA3-BD43-97158D8EA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333415"/>
              </p:ext>
            </p:extLst>
          </p:nvPr>
        </p:nvGraphicFramePr>
        <p:xfrm>
          <a:off x="4565073" y="1455964"/>
          <a:ext cx="4478482" cy="288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C9C3F92-04B1-43E7-BA7A-FCA1F8EE3525}"/>
              </a:ext>
            </a:extLst>
          </p:cNvPr>
          <p:cNvSpPr txBox="1"/>
          <p:nvPr/>
        </p:nvSpPr>
        <p:spPr>
          <a:xfrm>
            <a:off x="8601075" y="15049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%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FFB6E97-59FA-4925-A233-4CE8529A6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567325"/>
              </p:ext>
            </p:extLst>
          </p:nvPr>
        </p:nvGraphicFramePr>
        <p:xfrm>
          <a:off x="107372" y="1455964"/>
          <a:ext cx="4478482" cy="288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2D71108-E3AB-4457-9109-0628060F697E}"/>
              </a:ext>
            </a:extLst>
          </p:cNvPr>
          <p:cNvSpPr txBox="1"/>
          <p:nvPr/>
        </p:nvSpPr>
        <p:spPr>
          <a:xfrm>
            <a:off x="4115684" y="15049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4128" y="1809750"/>
            <a:ext cx="4488872" cy="1035245"/>
          </a:xfrm>
        </p:spPr>
        <p:txBody>
          <a:bodyPr/>
          <a:lstStyle/>
          <a:p>
            <a:pPr algn="ctr"/>
            <a:r>
              <a:rPr lang="ru-RU" sz="2600" b="1" dirty="0"/>
              <a:t>3. ДОСТУПНОСТЬ УСЛУГ ДЛЯ ИНВАЛИДОВ</a:t>
            </a:r>
            <a:endParaRPr lang="ru-RU" sz="2600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2E1FE6A-2246-47D7-A68C-4A80D1E3E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168648"/>
              </p:ext>
            </p:extLst>
          </p:nvPr>
        </p:nvGraphicFramePr>
        <p:xfrm>
          <a:off x="1" y="63501"/>
          <a:ext cx="4274127" cy="507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9393807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7459</TotalTime>
  <Words>702</Words>
  <Application>Microsoft Office PowerPoint</Application>
  <PresentationFormat>Экран (16:9)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Calibri</vt:lpstr>
      <vt:lpstr>Times New Roman</vt:lpstr>
      <vt:lpstr>Verdana</vt:lpstr>
      <vt:lpstr>Wingdings</vt:lpstr>
      <vt:lpstr>Профиль</vt:lpstr>
      <vt:lpstr>О реализации Планов мероприятий  по устранению недостатков  по результатам независимой оценки  за 2021 год (результаты мониторинга)</vt:lpstr>
      <vt:lpstr>Представление и использование результатов НОКО</vt:lpstr>
      <vt:lpstr>РЕАЛИЗАЦИЯ ПЛАНОВ МЕРОПРИЯТИЙ  ДЕТСКИМИ САДАМИ В 2022 ГОДУ</vt:lpstr>
      <vt:lpstr>РЕАЛИЗАЦИЯ ПЛАНОВ ПО КРИТЕРИЯМ</vt:lpstr>
      <vt:lpstr>1. ОТКРЫТОСТЬ И ДОСТУПНОСТЬ ИНФОРМАЦИИ ОБ ОРГАНИЗАЦИЯХ</vt:lpstr>
      <vt:lpstr>1. ОТКРЫТОСТЬ И ДОСТУПНОСТЬ ИНФОРМАЦИИ ОБ ОРГАНИЗАЦИЯХ</vt:lpstr>
      <vt:lpstr>2. КОМФОРТНОСТЬ УСЛОВИЙ</vt:lpstr>
      <vt:lpstr>2. КОМФОРТНОСТЬ УСЛОВИЙ</vt:lpstr>
      <vt:lpstr>3. ДОСТУПНОСТЬ УСЛУГ ДЛЯ ИНВАЛИДОВ</vt:lpstr>
      <vt:lpstr>3. ДОСТУПНОСТЬ УСЛУГ ДЛЯ ИНВАЛИДОВ</vt:lpstr>
      <vt:lpstr>4. ДОБРОЖЕЛАТЕЛЬНОСТЬ И ВЕЖЛИВОСТЬ СОТРУДНИКОВ ОРГАНИЗАЦИИ </vt:lpstr>
      <vt:lpstr>Презентация PowerPoint</vt:lpstr>
      <vt:lpstr>ОШИБКИ  при заполнении мониторинга </vt:lpstr>
      <vt:lpstr>ПЛАН МЕРОПРИЯТИЙ (Постановление Правительства РФ №457 от 17 апреля 2018 года)</vt:lpstr>
      <vt:lpstr>Письмо министерства просвещения РФ  № АБ-2263/02 от 13.12.2021</vt:lpstr>
      <vt:lpstr>Письмо министерства просвещения РФ  № ДГ-2823/02 от 14.12.2022</vt:lpstr>
      <vt:lpstr>Итоги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mav</dc:creator>
  <cp:lastModifiedBy>Анастасия Маева</cp:lastModifiedBy>
  <cp:revision>473</cp:revision>
  <cp:lastPrinted>2022-12-26T10:37:24Z</cp:lastPrinted>
  <dcterms:created xsi:type="dcterms:W3CDTF">1601-01-01T00:00:00Z</dcterms:created>
  <dcterms:modified xsi:type="dcterms:W3CDTF">2022-12-28T02:25:01Z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