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90" r:id="rId2"/>
    <p:sldId id="435" r:id="rId3"/>
    <p:sldId id="433" r:id="rId4"/>
    <p:sldId id="413" r:id="rId5"/>
    <p:sldId id="432" r:id="rId6"/>
    <p:sldId id="430" r:id="rId7"/>
    <p:sldId id="436" r:id="rId8"/>
    <p:sldId id="434" r:id="rId9"/>
    <p:sldId id="437" r:id="rId10"/>
    <p:sldId id="439" r:id="rId11"/>
    <p:sldId id="438" r:id="rId12"/>
    <p:sldId id="440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72B"/>
    <a:srgbClr val="FEECE2"/>
    <a:srgbClr val="FDE2D3"/>
    <a:srgbClr val="FBD8D5"/>
    <a:srgbClr val="237A89"/>
    <a:srgbClr val="DEF6FA"/>
    <a:srgbClr val="C1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55616" autoAdjust="0"/>
  </p:normalViewPr>
  <p:slideViewPr>
    <p:cSldViewPr>
      <p:cViewPr varScale="1">
        <p:scale>
          <a:sx n="50" d="100"/>
          <a:sy n="50" d="100"/>
        </p:scale>
        <p:origin x="25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9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2022%20&#1053;&#1054;&#1050;&#1054;\&#1087;&#1077;&#1088;&#1077;&#1095;&#1077;&#1085;&#1100;\&#1055;&#1086;&#1087;&#1091;&#1083;&#1103;&#1088;&#1080;&#1079;&#1072;&#1094;&#1080;&#1103;%20&#1085;&#1072;%20&#1089;&#1072;&#1081;&#1090;&#1072;&#1093;%20&#1096;&#1082;&#1086;&#108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2022%20&#1053;&#1054;&#1050;&#1054;\&#1087;&#1077;&#1088;&#1077;&#1095;&#1077;&#1085;&#1100;\&#1055;&#1086;&#1087;&#1091;&#1083;&#1103;&#1088;&#1080;&#1079;&#1072;&#1094;&#1080;&#1103;%20&#1085;&#1072;%20&#1089;&#1072;&#1081;&#1090;&#1072;&#1093;%20&#1096;&#1082;&#1086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dirty="0"/>
              <a:t>Размещение информации о</a:t>
            </a:r>
            <a:r>
              <a:rPr lang="ru-RU" sz="1600" b="0" baseline="0" dirty="0"/>
              <a:t> НОКО  и </a:t>
            </a:r>
            <a:r>
              <a:rPr lang="en-US" sz="1600" b="0" baseline="0" dirty="0"/>
              <a:t>bus.gov.ru </a:t>
            </a:r>
            <a:r>
              <a:rPr lang="ru-RU" sz="1600" b="0" dirty="0"/>
              <a:t>на официальных сайтах школ </a:t>
            </a:r>
          </a:p>
        </c:rich>
      </c:tx>
      <c:layout>
        <c:manualLayout>
          <c:xMode val="edge"/>
          <c:yMode val="edge"/>
          <c:x val="0.144489126359205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диаграммы!$B$4:$B$6</c:f>
              <c:strCache>
                <c:ptCount val="3"/>
                <c:pt idx="0">
                  <c:v>Ссылка на сайт bus.gov.ru</c:v>
                </c:pt>
                <c:pt idx="1">
                  <c:v>Видео-ролик о НОКО</c:v>
                </c:pt>
                <c:pt idx="2">
                  <c:v>Информация об анкетировании</c:v>
                </c:pt>
              </c:strCache>
            </c:strRef>
          </c:cat>
          <c:val>
            <c:numRef>
              <c:f>диаграммы!$C$4:$C$6</c:f>
              <c:numCache>
                <c:formatCode>0.0%</c:formatCode>
                <c:ptCount val="3"/>
                <c:pt idx="0">
                  <c:v>0.81113320079522866</c:v>
                </c:pt>
                <c:pt idx="1">
                  <c:v>0.62425447316103377</c:v>
                </c:pt>
                <c:pt idx="2">
                  <c:v>5.168986083499006E-2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B-4A42-9A8F-9D5723DA0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1583757888"/>
        <c:axId val="1589174400"/>
      </c:barChart>
      <c:catAx>
        <c:axId val="15837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9174400"/>
        <c:crosses val="autoZero"/>
        <c:auto val="1"/>
        <c:lblAlgn val="ctr"/>
        <c:lblOffset val="100"/>
        <c:noMultiLvlLbl val="0"/>
      </c:catAx>
      <c:valAx>
        <c:axId val="158917440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583757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Объем размещенной информации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диаграммы!$B$23:$B$26</c:f>
              <c:strCache>
                <c:ptCount val="4"/>
                <c:pt idx="0">
                  <c:v>3 показателя</c:v>
                </c:pt>
                <c:pt idx="1">
                  <c:v>2 показателя</c:v>
                </c:pt>
                <c:pt idx="2">
                  <c:v>1 показатель</c:v>
                </c:pt>
                <c:pt idx="3">
                  <c:v>информация отсутствует</c:v>
                </c:pt>
              </c:strCache>
            </c:strRef>
          </c:cat>
          <c:val>
            <c:numRef>
              <c:f>диаграммы!$C$23:$C$26</c:f>
              <c:numCache>
                <c:formatCode>0.0%</c:formatCode>
                <c:ptCount val="4"/>
                <c:pt idx="0">
                  <c:v>2.3856858846918488E-2</c:v>
                </c:pt>
                <c:pt idx="1">
                  <c:v>0.60834990059642147</c:v>
                </c:pt>
                <c:pt idx="2">
                  <c:v>0.19880715705765409</c:v>
                </c:pt>
                <c:pt idx="3">
                  <c:v>0.16898608349900596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7-4143-9657-FE94D82E1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7"/>
        <c:axId val="1734622464"/>
        <c:axId val="1592669600"/>
      </c:barChart>
      <c:catAx>
        <c:axId val="17346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2669600"/>
        <c:crosses val="autoZero"/>
        <c:auto val="1"/>
        <c:lblAlgn val="ctr"/>
        <c:lblOffset val="100"/>
        <c:noMultiLvlLbl val="0"/>
      </c:catAx>
      <c:valAx>
        <c:axId val="159266960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7346224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794D15-4D59-4774-B3D6-9FC54B502DE9}" type="datetimeFigureOut">
              <a:rPr lang="ru-RU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E5628E-DF01-4645-AF25-A32A7D4BD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E7D8FD-34FF-49DE-AB85-33F69607A3AE}" type="datetimeFigureOut">
              <a:rPr lang="ru-RU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398A71-11B6-4078-BEA0-28A89E389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77788-93CE-472F-B178-38F81FCDF2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3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77788-93CE-472F-B178-38F81FCDF2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0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7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0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005F59-1327-42ED-A80A-E88CA5EF1A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4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5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8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7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8A71-11B6-4078-BEA0-28A89E3891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8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BF0-1941-4A6A-9674-D196B731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2284-AA8C-4586-B683-F50622313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96B3-5E93-426D-B5F6-3263E420A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7D00-0527-4956-A1C1-FE8B9F86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C3FA-A1DF-45C3-BF15-FF40D049B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10CF-12F6-4450-829E-C9009770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0D5D1-3E43-49AE-B1D0-569290010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0B2B1-F9EE-47CA-9DE8-BA027514C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A751-5D68-4188-888D-F6F6932BA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18D9-C613-437E-84FB-62A0741BF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D7A9-D367-4C27-8DCE-15106EE3D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D05481-B2C3-461D-A26E-6CA98D37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gku_nso_nimro" TargetMode="External"/><Relationship Id="rId5" Type="http://schemas.openxmlformats.org/officeDocument/2006/relationships/hyperlink" Target="http://nimro.r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gku_nso_nimro" TargetMode="External"/><Relationship Id="rId5" Type="http://schemas.openxmlformats.org/officeDocument/2006/relationships/hyperlink" Target="http://nimro.ru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bus.gov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828800"/>
            <a:ext cx="8839200" cy="24384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популяризации официального государственного сайта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bus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105400"/>
            <a:ext cx="5334000" cy="68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Маева Анастасия Владимировна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Научный сотрудник ГКУ НСО НИМРО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53988" y="6324570"/>
            <a:ext cx="86852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5"/>
              </a:rPr>
              <a:t>http://nimro.ru/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2000" b="1" dirty="0">
                <a:solidFill>
                  <a:srgbClr val="888888"/>
                </a:solidFill>
                <a:latin typeface="Arial Unicode MS" pitchFamily="34" charset="-128"/>
              </a:rPr>
              <a:t>    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6"/>
              </a:rPr>
              <a:t>https://vk.com/gku_nso_nimro</a:t>
            </a:r>
            <a:endParaRPr lang="ru-RU" altLang="ru-RU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791200" cy="911225"/>
          </a:xfrm>
        </p:spPr>
        <p:txBody>
          <a:bodyPr/>
          <a:lstStyle/>
          <a:p>
            <a:r>
              <a:rPr lang="ru-RU" sz="2400" b="1" dirty="0"/>
              <a:t>Результаты анализа сайтов школ Новосибирской области</a:t>
            </a:r>
            <a:endParaRPr lang="ru-RU" sz="2400" dirty="0"/>
          </a:p>
        </p:txBody>
      </p:sp>
      <p:pic>
        <p:nvPicPr>
          <p:cNvPr id="5" name="Picture 3" descr="W:\Руснак Е.И\www.bus.gov.ru\главная страница оставить отзыв.png">
            <a:extLst>
              <a:ext uri="{FF2B5EF4-FFF2-40B4-BE49-F238E27FC236}">
                <a16:creationId xmlns:a16="http://schemas.microsoft.com/office/drawing/2014/main" id="{1284C15B-CEC9-45A9-8851-04221F16D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9412" r="79439"/>
          <a:stretch/>
        </p:blipFill>
        <p:spPr bwMode="auto">
          <a:xfrm>
            <a:off x="228600" y="304800"/>
            <a:ext cx="1676400" cy="1143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1C5FA6D-6144-4D52-BF6C-3904F9C0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675" y="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D5706-3672-4BE8-9F9E-E04CC0AD0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710456"/>
            <a:ext cx="5486400" cy="4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1216025"/>
          </a:xfrm>
        </p:spPr>
        <p:txBody>
          <a:bodyPr/>
          <a:lstStyle/>
          <a:p>
            <a:r>
              <a:rPr lang="ru-RU" sz="2400" b="1" dirty="0"/>
              <a:t>РЕКОМЕНДАЦИИ </a:t>
            </a:r>
            <a:br>
              <a:rPr lang="ru-RU" sz="2400" b="1" dirty="0"/>
            </a:br>
            <a:r>
              <a:rPr lang="ru-RU" sz="2400" b="1" dirty="0"/>
              <a:t>по популяризации сайта  bus.gov.</a:t>
            </a:r>
            <a:r>
              <a:rPr lang="en-US" sz="2400" b="1" dirty="0"/>
              <a:t>ru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2801394"/>
            <a:ext cx="4724399" cy="2166437"/>
          </a:xfrm>
        </p:spPr>
        <p:txBody>
          <a:bodyPr/>
          <a:lstStyle/>
          <a:p>
            <a:pPr marL="0" indent="0">
              <a:buNone/>
            </a:pPr>
            <a:r>
              <a:rPr lang="ru-RU" sz="2400" b="1" kern="1200" dirty="0"/>
              <a:t>для органов управления образованием муниципальных районов и городских округов Новосибирской области</a:t>
            </a:r>
            <a:endParaRPr lang="ru-RU" sz="2400" dirty="0"/>
          </a:p>
        </p:txBody>
      </p:sp>
      <p:pic>
        <p:nvPicPr>
          <p:cNvPr id="5" name="Picture 3" descr="W:\Руснак Е.И\www.bus.gov.ru\главная страница оставить отзыв.png">
            <a:extLst>
              <a:ext uri="{FF2B5EF4-FFF2-40B4-BE49-F238E27FC236}">
                <a16:creationId xmlns:a16="http://schemas.microsoft.com/office/drawing/2014/main" id="{1284C15B-CEC9-45A9-8851-04221F16D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9412" r="79439"/>
          <a:stretch/>
        </p:blipFill>
        <p:spPr bwMode="auto">
          <a:xfrm>
            <a:off x="228600" y="304800"/>
            <a:ext cx="1676400" cy="1143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1C5FA6D-6144-4D52-BF6C-3904F9C0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E8097-B261-41A7-A7CB-A00965C9E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6" y="1876163"/>
            <a:ext cx="3309938" cy="47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828800"/>
            <a:ext cx="8839200" cy="24384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популяризации официального государственного сайта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bus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105400"/>
            <a:ext cx="5334000" cy="68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Маева Анастасия Владимировна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Научный сотрудник ГКУ НСО НИМРО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53988" y="6324570"/>
            <a:ext cx="86852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5"/>
              </a:rPr>
              <a:t>http://nimro.ru/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2000" b="1" dirty="0">
                <a:solidFill>
                  <a:srgbClr val="888888"/>
                </a:solidFill>
                <a:latin typeface="Arial Unicode MS" pitchFamily="34" charset="-128"/>
              </a:rPr>
              <a:t>    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6"/>
              </a:rPr>
              <a:t>https://vk.com/gku_nso_nimro</a:t>
            </a:r>
            <a:endParaRPr lang="ru-RU" altLang="ru-RU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2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363D0E-7508-4E59-8F0E-90290037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28718-2849-4FCA-8FE7-ABE7AE005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4" y="0"/>
            <a:ext cx="9257244" cy="68187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304800"/>
            <a:ext cx="6213475" cy="1142999"/>
          </a:xfrm>
        </p:spPr>
        <p:txBody>
          <a:bodyPr/>
          <a:lstStyle/>
          <a:p>
            <a:r>
              <a:rPr lang="ru-RU" sz="2400" b="1" dirty="0"/>
              <a:t>Нормативно-правовое обеспечение работы с сайтом </a:t>
            </a:r>
            <a:r>
              <a:rPr lang="en-US" sz="2400" b="1" dirty="0"/>
              <a:t>bus.gov.ru</a:t>
            </a:r>
            <a:r>
              <a:rPr lang="ru-RU" sz="2400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marL="0" indent="360363" algn="just">
              <a:buFont typeface="Wingdings" pitchFamily="2" charset="2"/>
              <a:buChar char="Ø"/>
            </a:pPr>
            <a:endParaRPr lang="ru-RU" sz="1400" dirty="0">
              <a:cs typeface="Times New Roman" pitchFamily="18" charset="0"/>
            </a:endParaRPr>
          </a:p>
          <a:p>
            <a:pPr marL="0" indent="360363" algn="just">
              <a:buFont typeface="Wingdings" pitchFamily="2" charset="2"/>
              <a:buChar char="Ø"/>
            </a:pPr>
            <a:r>
              <a:rPr lang="ru-RU" sz="1400" dirty="0">
                <a:cs typeface="Times New Roman" pitchFamily="18" charset="0"/>
              </a:rPr>
              <a:t>Федеральный закон от 8 мая 2010 г. N 83-ФЗ "О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учреждений" (с изменениями и дополнениями)</a:t>
            </a:r>
          </a:p>
          <a:p>
            <a:pPr marL="0" indent="360363" algn="just">
              <a:buFont typeface="Wingdings" pitchFamily="2" charset="2"/>
              <a:buChar char="Ø"/>
            </a:pPr>
            <a:endParaRPr lang="ru-RU" sz="1400" dirty="0"/>
          </a:p>
          <a:p>
            <a:pPr marL="0" indent="360363" algn="just">
              <a:buFont typeface="Wingdings" pitchFamily="2" charset="2"/>
              <a:buChar char="Ø"/>
            </a:pPr>
            <a:r>
              <a:rPr lang="ru-RU" sz="1400" b="1" dirty="0"/>
              <a:t>Приказ Министерства финансов Российской Федерации от 7 мая 2019 г. N 66н</a:t>
            </a:r>
          </a:p>
          <a:p>
            <a:pPr marL="0" indent="0" algn="just">
              <a:buNone/>
            </a:pPr>
            <a:r>
              <a:rPr lang="ru-RU" sz="1400" dirty="0"/>
              <a:t> "О составе информации о результатах независимой оценки качества условий осуществления образовательной деятельности организациями, осуществляющими образовательную деятельность, условий оказания услуг организациями культуры, социального обслуживания, медицинскими организациями, федеральными учреждениями медико-социальной экспертизы, размещаемой на официальном сайте для размещения информации о государственных и муниципальных учреждениях в информационно-телекоммуникационной сети "Интернет", включая единые требования к такой информации, и порядке ее размещения, а также требованиях к качеству, удобству и простоте поиска указанной информации«</a:t>
            </a:r>
          </a:p>
          <a:p>
            <a:pPr marL="0" indent="360363" algn="just">
              <a:buFont typeface="Wingdings" pitchFamily="2" charset="2"/>
              <a:buChar char="Ø"/>
            </a:pPr>
            <a:endParaRPr lang="ru-RU" sz="1400" dirty="0"/>
          </a:p>
          <a:p>
            <a:pPr marL="0" indent="360363" algn="just">
              <a:buFont typeface="Wingdings" pitchFamily="2" charset="2"/>
              <a:buChar char="Ø"/>
            </a:pPr>
            <a:r>
              <a:rPr lang="ru-RU" sz="1400" dirty="0"/>
              <a:t>Федеральный закон от 5 декабря 2017 года №392-ФЗ «О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экспертизы»</a:t>
            </a:r>
          </a:p>
          <a:p>
            <a:endParaRPr lang="ru-RU" sz="1600" dirty="0"/>
          </a:p>
        </p:txBody>
      </p:sp>
      <p:pic>
        <p:nvPicPr>
          <p:cNvPr id="43011" name="Picture 3" descr="W:\Руснак Е.И\www.bus.gov.ru\главная страница оставить отзыв.png"/>
          <p:cNvPicPr>
            <a:picLocks noChangeAspect="1" noChangeArrowheads="1"/>
          </p:cNvPicPr>
          <p:nvPr/>
        </p:nvPicPr>
        <p:blipFill rotWithShape="1">
          <a:blip r:embed="rId3"/>
          <a:srcRect t="29412" r="79439"/>
          <a:stretch/>
        </p:blipFill>
        <p:spPr bwMode="auto">
          <a:xfrm>
            <a:off x="304800" y="304799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74675" y="0"/>
            <a:ext cx="8001000" cy="838200"/>
          </a:xfrm>
        </p:spPr>
        <p:txBody>
          <a:bodyPr/>
          <a:lstStyle/>
          <a:p>
            <a:pPr algn="ctr"/>
            <a:r>
              <a:rPr lang="ru-RU" sz="2400" b="1" dirty="0"/>
              <a:t>Результаты НОКО размещаются на сайте </a:t>
            </a:r>
            <a:r>
              <a:rPr lang="en-US" sz="2400" b="1" dirty="0"/>
              <a:t>www.bus.gov.ru</a:t>
            </a:r>
            <a:endParaRPr lang="ru-RU" sz="2400" b="1" dirty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F9F86-C150-4362-95C1-E99EDA3D0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41" y="1017694"/>
            <a:ext cx="4860762" cy="2411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E7DB1-DA2D-488E-81E3-1A2B48F3D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7" y="3665828"/>
            <a:ext cx="5011710" cy="31921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929FF9-445B-4BF8-A337-08BC23963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135" y="1079952"/>
            <a:ext cx="3442385" cy="5762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4800" y="152400"/>
            <a:ext cx="827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Официальный сайт ГМУ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www.bus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gov.ru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FA1586-800A-4009-A9B8-864678AC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73487"/>
            <a:ext cx="9144001" cy="596342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10170" r="195"/>
          <a:stretch>
            <a:fillRect/>
          </a:stretch>
        </p:blipFill>
        <p:spPr bwMode="auto">
          <a:xfrm>
            <a:off x="2125495" y="3429000"/>
            <a:ext cx="4588213" cy="340791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DC4011-FE94-40F8-817C-AB43321590D2}"/>
              </a:ext>
            </a:extLst>
          </p:cNvPr>
          <p:cNvSpPr/>
          <p:nvPr/>
        </p:nvSpPr>
        <p:spPr>
          <a:xfrm>
            <a:off x="1697037" y="6334780"/>
            <a:ext cx="54864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Только через ГОСУСЛУГИ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001000" cy="1066800"/>
          </a:xfrm>
        </p:spPr>
        <p:txBody>
          <a:bodyPr/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Мониторинг отзывов посетителей сайта по результатам ознакомления со сведениями о проведенной независимой оценке качества условий оказания услуг организациям социальной сферы за 2022 год</a:t>
            </a:r>
          </a:p>
        </p:txBody>
      </p:sp>
      <p:pic>
        <p:nvPicPr>
          <p:cNvPr id="41987" name="Picture 3" descr="W:\Руснак Е.И\www.bus.gov.ru\верхняя стро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01000" cy="111948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FA575B-9650-44AC-B3CB-7E5FE5C3F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" y="2414882"/>
            <a:ext cx="8000999" cy="444311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82D41C9-EADE-49A6-93BD-C9E1AE0DB4FE}"/>
              </a:ext>
            </a:extLst>
          </p:cNvPr>
          <p:cNvSpPr/>
          <p:nvPr/>
        </p:nvSpPr>
        <p:spPr bwMode="auto">
          <a:xfrm>
            <a:off x="228600" y="2414882"/>
            <a:ext cx="8610600" cy="48071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8C2333-DADB-4DBF-B8BF-830FBFA61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3738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4800" y="0"/>
            <a:ext cx="8270875" cy="89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Официальный приложение сайта ГМУ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www.bus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gov.ru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«НАШЕ МНЕНИЕ»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73EBF3-45D0-462D-974A-99669E35E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72848"/>
            <a:ext cx="4450080" cy="4154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7600" y="6288272"/>
            <a:ext cx="54864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Только через ГОСУСЛУГИ</a:t>
            </a:r>
          </a:p>
        </p:txBody>
      </p:sp>
    </p:spTree>
    <p:extLst>
      <p:ext uri="{BB962C8B-B14F-4D97-AF65-F5344CB8AC3E}">
        <p14:creationId xmlns:p14="http://schemas.microsoft.com/office/powerpoint/2010/main" val="254770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791200" cy="1216025"/>
          </a:xfrm>
        </p:spPr>
        <p:txBody>
          <a:bodyPr/>
          <a:lstStyle/>
          <a:p>
            <a:r>
              <a:rPr lang="ru-RU" sz="2400" b="1" dirty="0"/>
              <a:t>Меры, принимаемые регионом для популяризации сайта  bus.gov.</a:t>
            </a:r>
            <a:r>
              <a:rPr lang="en-US" sz="2400" b="1" dirty="0"/>
              <a:t>ru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5029200"/>
          </a:xfrm>
          <a:solidFill>
            <a:schemeClr val="bg1"/>
          </a:solidFill>
        </p:spPr>
        <p:txBody>
          <a:bodyPr/>
          <a:lstStyle/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Размещение на официальном сайте министерства образования Новосибирской области, МОУО Новосибирской области, ОО перекрёстных ссылок на официальный сайт bus.gov.</a:t>
            </a:r>
            <a:r>
              <a:rPr lang="en-US" sz="1500" dirty="0"/>
              <a:t>ru</a:t>
            </a:r>
            <a:r>
              <a:rPr lang="ru-RU" sz="1500" dirty="0"/>
              <a:t>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Направление официального письма министерства образования Новосибирской области  руководителям МОУО Новосибирской области  о популяризации сайта bus.gov.</a:t>
            </a:r>
            <a:r>
              <a:rPr lang="en-US" sz="1500" dirty="0"/>
              <a:t>ru</a:t>
            </a:r>
            <a:r>
              <a:rPr lang="ru-RU" sz="1500" dirty="0"/>
              <a:t>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Проведение информационно-разъяснительной работы о проведении НОКО и функционирования сайта </a:t>
            </a:r>
            <a:r>
              <a:rPr lang="en-US" sz="1500" dirty="0"/>
              <a:t>bus</a:t>
            </a:r>
            <a:r>
              <a:rPr lang="ru-RU" sz="1500" dirty="0"/>
              <a:t>.</a:t>
            </a:r>
            <a:r>
              <a:rPr lang="en-US" sz="1500" dirty="0"/>
              <a:t>gov</a:t>
            </a:r>
            <a:r>
              <a:rPr lang="ru-RU" sz="1500" dirty="0"/>
              <a:t>.</a:t>
            </a:r>
            <a:r>
              <a:rPr lang="en-US" sz="1500" dirty="0"/>
              <a:t>ru</a:t>
            </a:r>
            <a:r>
              <a:rPr lang="ru-RU" sz="1500" dirty="0"/>
              <a:t> на родительских собраниях.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Направление официального письма руководителям МОУО Новосибирской области  о размещении информации на стендах  о проведении НОКО и функционировании сайта bus.gov.</a:t>
            </a:r>
            <a:r>
              <a:rPr lang="en-US" sz="1500" dirty="0"/>
              <a:t>ru</a:t>
            </a:r>
            <a:r>
              <a:rPr lang="ru-RU" sz="1500" dirty="0"/>
              <a:t>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Размещение на стендах государственных, муниципальных  ОО информации о сайте bus.gov.ru с указанием адреса электронной ссылки.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Информирование пользователей социальных сетей (ВКонтакте) о возможности оставить отзыв на сайте  bus.gov.</a:t>
            </a:r>
            <a:r>
              <a:rPr lang="en-US" sz="1500" dirty="0"/>
              <a:t>ru</a:t>
            </a:r>
            <a:r>
              <a:rPr lang="ru-RU" sz="1500" dirty="0"/>
              <a:t>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Оказание методической помощи руководителям ОО по улучшению качества предоставляемых услуг, в том числе по работе с Планами по устранению недостатков.</a:t>
            </a:r>
          </a:p>
          <a:p>
            <a:pPr marL="92075" indent="442913">
              <a:buFont typeface="Wingdings" pitchFamily="2" charset="2"/>
              <a:buChar char="Ø"/>
            </a:pPr>
            <a:r>
              <a:rPr lang="ru-RU" sz="1500" dirty="0"/>
              <a:t>Обсуждение эффективности реализуемых мер на заседаниях Общественного совета по НОКО.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Picture 3" descr="W:\Руснак Е.И\www.bus.gov.ru\главная страница оставить отзыв.png">
            <a:extLst>
              <a:ext uri="{FF2B5EF4-FFF2-40B4-BE49-F238E27FC236}">
                <a16:creationId xmlns:a16="http://schemas.microsoft.com/office/drawing/2014/main" id="{1284C15B-CEC9-45A9-8851-04221F16D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9412" r="79439"/>
          <a:stretch/>
        </p:blipFill>
        <p:spPr bwMode="auto">
          <a:xfrm>
            <a:off x="228600" y="304800"/>
            <a:ext cx="1676400" cy="1143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A0117E9-A5C2-4838-AE2B-38E30164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791200" cy="911225"/>
          </a:xfrm>
        </p:spPr>
        <p:txBody>
          <a:bodyPr/>
          <a:lstStyle/>
          <a:p>
            <a:r>
              <a:rPr lang="ru-RU" sz="2400" b="1" dirty="0"/>
              <a:t>Результаты анализа сайтов школ Новосибирской области</a:t>
            </a:r>
            <a:endParaRPr lang="ru-RU" sz="2400" dirty="0"/>
          </a:p>
        </p:txBody>
      </p:sp>
      <p:pic>
        <p:nvPicPr>
          <p:cNvPr id="5" name="Picture 3" descr="W:\Руснак Е.И\www.bus.gov.ru\главная страница оставить отзыв.png">
            <a:extLst>
              <a:ext uri="{FF2B5EF4-FFF2-40B4-BE49-F238E27FC236}">
                <a16:creationId xmlns:a16="http://schemas.microsoft.com/office/drawing/2014/main" id="{1284C15B-CEC9-45A9-8851-04221F16D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9412" r="79439"/>
          <a:stretch/>
        </p:blipFill>
        <p:spPr bwMode="auto">
          <a:xfrm>
            <a:off x="228600" y="304800"/>
            <a:ext cx="1676400" cy="1143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1C5FA6D-6144-4D52-BF6C-3904F9C0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675" y="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F7D1693-CB24-48FC-8509-361188B79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30445"/>
              </p:ext>
            </p:extLst>
          </p:nvPr>
        </p:nvGraphicFramePr>
        <p:xfrm>
          <a:off x="0" y="22860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AA85383-569B-414A-8EE3-96642AF77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617275"/>
              </p:ext>
            </p:extLst>
          </p:nvPr>
        </p:nvGraphicFramePr>
        <p:xfrm>
          <a:off x="4876800" y="22860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491241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ln>
          <a:headEnd/>
          <a:tailEnd/>
        </a:ln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000" b="0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12668</TotalTime>
  <Words>560</Words>
  <Application>Microsoft Office PowerPoint</Application>
  <PresentationFormat>Экран (4:3)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Times New Roman</vt:lpstr>
      <vt:lpstr>Verdana</vt:lpstr>
      <vt:lpstr>Wingdings</vt:lpstr>
      <vt:lpstr>Профиль</vt:lpstr>
      <vt:lpstr>О популяризации официального государственного сайта bus.gov.ru</vt:lpstr>
      <vt:lpstr>Презентация PowerPoint</vt:lpstr>
      <vt:lpstr>Нормативно-правовое обеспечение работы с сайтом bus.gov.ru </vt:lpstr>
      <vt:lpstr>Результаты НОКО размещаются на сайте www.bus.gov.ru</vt:lpstr>
      <vt:lpstr>Презентация PowerPoint</vt:lpstr>
      <vt:lpstr>Мониторинг отзывов посетителей сайта по результатам ознакомления со сведениями о проведенной независимой оценке качества условий оказания услуг организациям социальной сферы за 2022 год</vt:lpstr>
      <vt:lpstr>Презентация PowerPoint</vt:lpstr>
      <vt:lpstr>Меры, принимаемые регионом для популяризации сайта  bus.gov.ru</vt:lpstr>
      <vt:lpstr>Результаты анализа сайтов школ Новосибирской области</vt:lpstr>
      <vt:lpstr>Результаты анализа сайтов школ Новосибирской области</vt:lpstr>
      <vt:lpstr>РЕКОМЕНДАЦИИ  по популяризации сайта  bus.gov.ru</vt:lpstr>
      <vt:lpstr>О популяризации официального государственного сайта bus.gov.ru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</dc:creator>
  <cp:lastModifiedBy>Елена Пиотух</cp:lastModifiedBy>
  <cp:revision>1309</cp:revision>
  <cp:lastPrinted>1601-01-01T00:00:00Z</cp:lastPrinted>
  <dcterms:created xsi:type="dcterms:W3CDTF">1601-01-01T00:00:00Z</dcterms:created>
  <dcterms:modified xsi:type="dcterms:W3CDTF">2022-12-27T10:46:57Z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