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90" r:id="rId2"/>
    <p:sldId id="493" r:id="rId3"/>
    <p:sldId id="494" r:id="rId4"/>
    <p:sldId id="439" r:id="rId5"/>
    <p:sldId id="510" r:id="rId6"/>
    <p:sldId id="495" r:id="rId7"/>
    <p:sldId id="504" r:id="rId8"/>
    <p:sldId id="505" r:id="rId9"/>
    <p:sldId id="498" r:id="rId10"/>
    <p:sldId id="499" r:id="rId11"/>
    <p:sldId id="469" r:id="rId12"/>
    <p:sldId id="470" r:id="rId13"/>
    <p:sldId id="471" r:id="rId14"/>
    <p:sldId id="491" r:id="rId15"/>
    <p:sldId id="506" r:id="rId16"/>
    <p:sldId id="507" r:id="rId17"/>
    <p:sldId id="509" r:id="rId18"/>
    <p:sldId id="511" r:id="rId19"/>
    <p:sldId id="508" r:id="rId20"/>
    <p:sldId id="361" r:id="rId2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A89"/>
    <a:srgbClr val="5B054B"/>
    <a:srgbClr val="FBD8D5"/>
    <a:srgbClr val="95472B"/>
    <a:srgbClr val="F9EBE7"/>
    <a:srgbClr val="FEECE2"/>
    <a:srgbClr val="1A0D08"/>
    <a:srgbClr val="74CC74"/>
    <a:srgbClr val="FDE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5" autoAdjust="0"/>
    <p:restoredTop sz="72359" autoAdjust="0"/>
  </p:normalViewPr>
  <p:slideViewPr>
    <p:cSldViewPr>
      <p:cViewPr varScale="1">
        <p:scale>
          <a:sx n="52" d="100"/>
          <a:sy n="52" d="100"/>
        </p:scale>
        <p:origin x="20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19" y="-96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pdc\W\&#1052;&#1072;&#1077;&#1074;&#1072;%20&#1040;.&#1042;\&#1056;&#1059;&#1057;&#1053;&#1040;&#1050;%20&#1045;.&#1048;\&#1053;&#1077;&#1079;&#1072;&#1074;&#1080;&#1089;&#1080;&#1084;&#1072;&#1103;%20&#1086;&#1094;&#1077;&#1085;&#1082;&#1072;\2022%20&#1053;&#1054;&#1050;&#1054;\&#1069;&#1082;&#1089;&#1087;&#1077;&#1088;&#1090;&#1085;&#1099;&#1077;%20&#1083;&#1080;&#1089;&#1090;&#1099;%20&#1086;&#1090;%20&#1096;&#1082;&#1086;&#1083;\&#1057;&#1088;&#1072;&#1074;&#1085;&#1077;&#1085;&#1080;&#1077;%20&#1101;&#1082;&#1089;&#1087;&#1077;&#1088;&#1090;&#1085;&#1099;&#1093;%20&#1083;&#1080;&#1089;&#1090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va\Desktop\&#1056;&#1040;&#1057;&#1063;&#1045;&#1058;&#1067;%20&#1053;&#1054;&#1050;&#1054;%202022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a\Desktop\&#1056;&#1040;&#1057;&#1063;&#1045;&#1058;&#1067;%20&#1053;&#1054;&#1050;&#1054;%202022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Средняя величина</a:t>
            </a:r>
            <a:r>
              <a:rPr lang="ru-RU" b="1" baseline="0" dirty="0"/>
              <a:t> критериев (в баллах)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2781277340332475E-2"/>
          <c:y val="8.8152109328580058E-2"/>
          <c:w val="0.94337051618547718"/>
          <c:h val="0.7353716058219996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34-4B6A-9577-3B09120D49C9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34-4B6A-9577-3B09120D49C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34-4B6A-9577-3B09120D49C9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34-4B6A-9577-3B09120D49C9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34-4B6A-9577-3B09120D49C9}"/>
              </c:ext>
            </c:extLst>
          </c:dPt>
          <c:dPt>
            <c:idx val="5"/>
            <c:invertIfNegative val="0"/>
            <c:bubble3D val="0"/>
            <c:spPr>
              <a:solidFill>
                <a:srgbClr val="237A89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34-4B6A-9577-3B09120D49C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94,6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34-4B6A-9577-3B09120D49C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91,0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34-4B6A-9577-3B09120D49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59,7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34-4B6A-9577-3B09120D49C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95,3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34-4B6A-9577-3B09120D49C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92,7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34-4B6A-9577-3B09120D49C9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86,7</a:t>
                    </a: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34-4B6A-9577-3B09120D49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Лист1!$B$1:$G$1</c:f>
              <c:strCache>
                <c:ptCount val="6"/>
                <c:pt idx="0">
                  <c:v>открытость и доступность информации</c:v>
                </c:pt>
                <c:pt idx="1">
                  <c:v>комфортность условий</c:v>
                </c:pt>
                <c:pt idx="2">
                  <c:v>доступность для инвалидов</c:v>
                </c:pt>
                <c:pt idx="3">
                  <c:v>вежливость и доброжелательность сотрудников</c:v>
                </c:pt>
                <c:pt idx="4">
                  <c:v>удовлетворённость условиями</c:v>
                </c:pt>
                <c:pt idx="5">
                  <c:v>общий балл</c:v>
                </c:pt>
              </c:strCache>
            </c:strRef>
          </c:cat>
          <c:val>
            <c:numRef>
              <c:f>Лист1!$B$2:$G$2</c:f>
              <c:numCache>
                <c:formatCode>_-* #,##0.0_р_._-;\-* #,##0.0_р_._-;_-* "-"??_р_._-;_-@_-</c:formatCode>
                <c:ptCount val="6"/>
                <c:pt idx="0">
                  <c:v>96.308346709470214</c:v>
                </c:pt>
                <c:pt idx="1">
                  <c:v>96.166934189406348</c:v>
                </c:pt>
                <c:pt idx="2">
                  <c:v>57.186035313001611</c:v>
                </c:pt>
                <c:pt idx="3">
                  <c:v>98.836276083467055</c:v>
                </c:pt>
                <c:pt idx="4">
                  <c:v>98.869020866773681</c:v>
                </c:pt>
                <c:pt idx="5">
                  <c:v>89.473322632423788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A34-4B6A-9577-3B09120D49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109371776"/>
        <c:axId val="109373312"/>
      </c:barChart>
      <c:catAx>
        <c:axId val="10937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373312"/>
        <c:crosses val="autoZero"/>
        <c:auto val="1"/>
        <c:lblAlgn val="ctr"/>
        <c:lblOffset val="100"/>
        <c:noMultiLvlLbl val="0"/>
      </c:catAx>
      <c:valAx>
        <c:axId val="1093733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_-* #,##0.0_р_._-;\-* #,##0.0_р_._-;_-* &quot;-&quot;??_р_._-;_-@_-" sourceLinked="1"/>
        <c:majorTickMark val="none"/>
        <c:minorTickMark val="none"/>
        <c:tickLblPos val="nextTo"/>
        <c:crossAx val="10937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Открытость и доступность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Лист5!$B$3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Лист5!$B$4:$B$11</c:f>
              <c:numCache>
                <c:formatCode>0.00</c:formatCode>
                <c:ptCount val="8"/>
                <c:pt idx="0">
                  <c:v>93.490476190476201</c:v>
                </c:pt>
                <c:pt idx="1">
                  <c:v>93.34444444444442</c:v>
                </c:pt>
                <c:pt idx="2">
                  <c:v>93.678260869565207</c:v>
                </c:pt>
                <c:pt idx="3">
                  <c:v>93.779487179487177</c:v>
                </c:pt>
                <c:pt idx="4">
                  <c:v>92.927999999999997</c:v>
                </c:pt>
                <c:pt idx="5">
                  <c:v>94.484615384615381</c:v>
                </c:pt>
                <c:pt idx="6">
                  <c:v>92.046666666666667</c:v>
                </c:pt>
                <c:pt idx="7">
                  <c:v>93.719512195121951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A3-44DC-8F77-E61A6206850B}"/>
            </c:ext>
          </c:extLst>
        </c:ser>
        <c:ser>
          <c:idx val="1"/>
          <c:order val="1"/>
          <c:tx>
            <c:strRef>
              <c:f>Лист5!$C$3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Лист5!$C$4:$C$11</c:f>
              <c:numCache>
                <c:formatCode>0.00</c:formatCode>
                <c:ptCount val="8"/>
                <c:pt idx="0">
                  <c:v>89.490476190476201</c:v>
                </c:pt>
                <c:pt idx="1">
                  <c:v>89.34444444444442</c:v>
                </c:pt>
                <c:pt idx="2">
                  <c:v>89.678260869565207</c:v>
                </c:pt>
                <c:pt idx="3">
                  <c:v>89.779487179487177</c:v>
                </c:pt>
                <c:pt idx="4">
                  <c:v>88.927999999999997</c:v>
                </c:pt>
                <c:pt idx="5">
                  <c:v>90.484615384615381</c:v>
                </c:pt>
                <c:pt idx="6">
                  <c:v>88.046666666666667</c:v>
                </c:pt>
                <c:pt idx="7">
                  <c:v>89.719512195121951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A3-44DC-8F77-E61A62068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8924064"/>
        <c:axId val="528921440"/>
      </c:barChart>
      <c:catAx>
        <c:axId val="528924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921440"/>
        <c:crosses val="autoZero"/>
        <c:auto val="1"/>
        <c:lblAlgn val="ctr"/>
        <c:lblOffset val="100"/>
        <c:noMultiLvlLbl val="0"/>
      </c:catAx>
      <c:valAx>
        <c:axId val="528921440"/>
        <c:scaling>
          <c:orientation val="minMax"/>
          <c:max val="9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9240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391662517460483"/>
          <c:y val="0.9287356497472975"/>
          <c:w val="0.43527958376734538"/>
          <c:h val="6.0483356380891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Комфортность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Лист5!$D$3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Лист5!$D$4:$D$11</c:f>
              <c:numCache>
                <c:formatCode>0.00</c:formatCode>
                <c:ptCount val="8"/>
                <c:pt idx="0">
                  <c:v>87.166666666666671</c:v>
                </c:pt>
                <c:pt idx="1">
                  <c:v>87.740740740740748</c:v>
                </c:pt>
                <c:pt idx="2">
                  <c:v>87.086956521739125</c:v>
                </c:pt>
                <c:pt idx="3">
                  <c:v>88.487179487179489</c:v>
                </c:pt>
                <c:pt idx="4">
                  <c:v>82.32</c:v>
                </c:pt>
                <c:pt idx="5">
                  <c:v>89.769230769230774</c:v>
                </c:pt>
                <c:pt idx="6">
                  <c:v>86.2</c:v>
                </c:pt>
                <c:pt idx="7">
                  <c:v>89.560975609756099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0-4641-89B4-26ED4DE576FE}"/>
            </c:ext>
          </c:extLst>
        </c:ser>
        <c:ser>
          <c:idx val="1"/>
          <c:order val="1"/>
          <c:tx>
            <c:strRef>
              <c:f>Лист5!$E$3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Лист5!$E$4:$E$11</c:f>
              <c:numCache>
                <c:formatCode>0.00</c:formatCode>
                <c:ptCount val="8"/>
                <c:pt idx="0">
                  <c:v>83.166666666666671</c:v>
                </c:pt>
                <c:pt idx="1">
                  <c:v>83.740740740740748</c:v>
                </c:pt>
                <c:pt idx="2">
                  <c:v>83.086956521739125</c:v>
                </c:pt>
                <c:pt idx="3">
                  <c:v>84.487179487179489</c:v>
                </c:pt>
                <c:pt idx="4">
                  <c:v>78.319999999999993</c:v>
                </c:pt>
                <c:pt idx="5">
                  <c:v>85.769230769230774</c:v>
                </c:pt>
                <c:pt idx="6">
                  <c:v>82.2</c:v>
                </c:pt>
                <c:pt idx="7">
                  <c:v>85.560975609756099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00-4641-89B4-26ED4DE57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8924064"/>
        <c:axId val="528921440"/>
      </c:barChart>
      <c:catAx>
        <c:axId val="528924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8921440"/>
        <c:crosses val="autoZero"/>
        <c:auto val="1"/>
        <c:lblAlgn val="ctr"/>
        <c:lblOffset val="100"/>
        <c:noMultiLvlLbl val="0"/>
      </c:catAx>
      <c:valAx>
        <c:axId val="528921440"/>
        <c:scaling>
          <c:orientation val="minMax"/>
          <c:max val="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9240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Доступность для инвалидов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934152990697784"/>
          <c:y val="0.21546919144227317"/>
          <c:w val="0.63849063054208244"/>
          <c:h val="0.709584252821716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Лист5!$F$3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Лист5!$F$4:$F$11</c:f>
              <c:numCache>
                <c:formatCode>0.00</c:formatCode>
                <c:ptCount val="8"/>
                <c:pt idx="0">
                  <c:v>53.009523809523799</c:v>
                </c:pt>
                <c:pt idx="1">
                  <c:v>57.218518518518515</c:v>
                </c:pt>
                <c:pt idx="2">
                  <c:v>52.386956521739123</c:v>
                </c:pt>
                <c:pt idx="3">
                  <c:v>54.635897435897441</c:v>
                </c:pt>
                <c:pt idx="4">
                  <c:v>57.819999999999993</c:v>
                </c:pt>
                <c:pt idx="5">
                  <c:v>55.884615384615394</c:v>
                </c:pt>
                <c:pt idx="6">
                  <c:v>57.620000000000005</c:v>
                </c:pt>
                <c:pt idx="7">
                  <c:v>53.829268292682919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4E-4710-9794-1BC2FE52DF00}"/>
            </c:ext>
          </c:extLst>
        </c:ser>
        <c:ser>
          <c:idx val="1"/>
          <c:order val="1"/>
          <c:tx>
            <c:strRef>
              <c:f>Лист5!$G$3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Лист5!$G$4:$G$11</c:f>
              <c:numCache>
                <c:formatCode>0.00</c:formatCode>
                <c:ptCount val="8"/>
                <c:pt idx="0">
                  <c:v>43.009523809523799</c:v>
                </c:pt>
                <c:pt idx="1">
                  <c:v>47.218518518518515</c:v>
                </c:pt>
                <c:pt idx="2">
                  <c:v>42.386956521739123</c:v>
                </c:pt>
                <c:pt idx="3">
                  <c:v>44.635897435897441</c:v>
                </c:pt>
                <c:pt idx="4">
                  <c:v>47.819999999999993</c:v>
                </c:pt>
                <c:pt idx="5">
                  <c:v>45.884615384615394</c:v>
                </c:pt>
                <c:pt idx="6">
                  <c:v>47.620000000000005</c:v>
                </c:pt>
                <c:pt idx="7">
                  <c:v>43.829268292682919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4E-4710-9794-1BC2FE52D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8924064"/>
        <c:axId val="528921440"/>
      </c:barChart>
      <c:catAx>
        <c:axId val="528924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8921440"/>
        <c:crosses val="autoZero"/>
        <c:auto val="1"/>
        <c:lblAlgn val="ctr"/>
        <c:lblOffset val="100"/>
        <c:noMultiLvlLbl val="0"/>
      </c:catAx>
      <c:valAx>
        <c:axId val="528921440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924064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Доброжелательность</a:t>
            </a:r>
            <a:endParaRPr lang="ru-RU" sz="1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716652085156022"/>
          <c:y val="0.15558033365427562"/>
          <c:w val="0.64329658792650923"/>
          <c:h val="0.764003577095210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Лист5!$H$3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Лист5!$H$4:$H$11</c:f>
              <c:numCache>
                <c:formatCode>0.00</c:formatCode>
                <c:ptCount val="8"/>
                <c:pt idx="0">
                  <c:v>93.552380952380958</c:v>
                </c:pt>
                <c:pt idx="1">
                  <c:v>93.859259259259247</c:v>
                </c:pt>
                <c:pt idx="2">
                  <c:v>92.860869565217399</c:v>
                </c:pt>
                <c:pt idx="3">
                  <c:v>93.087179487179483</c:v>
                </c:pt>
                <c:pt idx="4">
                  <c:v>92.607999999999976</c:v>
                </c:pt>
                <c:pt idx="5">
                  <c:v>95.461538461538467</c:v>
                </c:pt>
                <c:pt idx="6">
                  <c:v>91.346666666666664</c:v>
                </c:pt>
                <c:pt idx="7">
                  <c:v>93.429268292682906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6-40A5-9161-656E1CEE049B}"/>
            </c:ext>
          </c:extLst>
        </c:ser>
        <c:ser>
          <c:idx val="1"/>
          <c:order val="1"/>
          <c:tx>
            <c:strRef>
              <c:f>Лист5!$I$3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Лист5!$I$4:$I$11</c:f>
              <c:numCache>
                <c:formatCode>0.00</c:formatCode>
                <c:ptCount val="8"/>
                <c:pt idx="0">
                  <c:v>91.552380952380958</c:v>
                </c:pt>
                <c:pt idx="1">
                  <c:v>91.859259259259247</c:v>
                </c:pt>
                <c:pt idx="2">
                  <c:v>90.860869565217399</c:v>
                </c:pt>
                <c:pt idx="3">
                  <c:v>91.087179487179483</c:v>
                </c:pt>
                <c:pt idx="4">
                  <c:v>90.607999999999976</c:v>
                </c:pt>
                <c:pt idx="5">
                  <c:v>93.461538461538467</c:v>
                </c:pt>
                <c:pt idx="6">
                  <c:v>89.346666666666664</c:v>
                </c:pt>
                <c:pt idx="7">
                  <c:v>91.429268292682906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C6-40A5-9161-656E1CEE0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8924064"/>
        <c:axId val="528921440"/>
      </c:barChart>
      <c:catAx>
        <c:axId val="528924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8921440"/>
        <c:crosses val="autoZero"/>
        <c:auto val="1"/>
        <c:lblAlgn val="ctr"/>
        <c:lblOffset val="100"/>
        <c:noMultiLvlLbl val="0"/>
      </c:catAx>
      <c:valAx>
        <c:axId val="528921440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9240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Общая удовлетворенность</a:t>
            </a:r>
            <a:endParaRPr lang="ru-RU" sz="1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Лист5!$J$3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Лист5!$J$4:$J$11</c:f>
              <c:numCache>
                <c:formatCode>0.00</c:formatCode>
                <c:ptCount val="8"/>
                <c:pt idx="0">
                  <c:v>87.204761904761909</c:v>
                </c:pt>
                <c:pt idx="1">
                  <c:v>88.381481481481487</c:v>
                </c:pt>
                <c:pt idx="2">
                  <c:v>87.786956521739143</c:v>
                </c:pt>
                <c:pt idx="3">
                  <c:v>88.274358974359004</c:v>
                </c:pt>
                <c:pt idx="4">
                  <c:v>85.420000000000016</c:v>
                </c:pt>
                <c:pt idx="5">
                  <c:v>92.676923076923075</c:v>
                </c:pt>
                <c:pt idx="6">
                  <c:v>85.546666666666653</c:v>
                </c:pt>
                <c:pt idx="7">
                  <c:v>89.170731707317046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0-41A6-A777-472198CC1D7F}"/>
            </c:ext>
          </c:extLst>
        </c:ser>
        <c:ser>
          <c:idx val="1"/>
          <c:order val="1"/>
          <c:tx>
            <c:strRef>
              <c:f>Лист5!$K$3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Лист5!$A$4:$A$11</c:f>
              <c:strCache>
                <c:ptCount val="8"/>
                <c:pt idx="0">
                  <c:v>Дзержинский район</c:v>
                </c:pt>
                <c:pt idx="1">
                  <c:v>Калининский район</c:v>
                </c:pt>
                <c:pt idx="2">
                  <c:v>Кировский район</c:v>
                </c:pt>
                <c:pt idx="3">
                  <c:v>Ленинский район</c:v>
                </c:pt>
                <c:pt idx="4">
                  <c:v>Октябрьский район</c:v>
                </c:pt>
                <c:pt idx="5">
                  <c:v>Первомайский район</c:v>
                </c:pt>
                <c:pt idx="6">
                  <c:v>Советский район</c:v>
                </c:pt>
                <c:pt idx="7">
                  <c:v>Центральный округ</c:v>
                </c:pt>
              </c:strCache>
            </c:strRef>
          </c:cat>
          <c:val>
            <c:numRef>
              <c:f>Лист5!$K$4:$K$11</c:f>
              <c:numCache>
                <c:formatCode>0.00</c:formatCode>
                <c:ptCount val="8"/>
                <c:pt idx="0">
                  <c:v>85.204761904761909</c:v>
                </c:pt>
                <c:pt idx="1">
                  <c:v>86.381481481481487</c:v>
                </c:pt>
                <c:pt idx="2">
                  <c:v>85.786956521739143</c:v>
                </c:pt>
                <c:pt idx="3">
                  <c:v>86.274358974359004</c:v>
                </c:pt>
                <c:pt idx="4">
                  <c:v>83.420000000000016</c:v>
                </c:pt>
                <c:pt idx="5">
                  <c:v>90.676923076923075</c:v>
                </c:pt>
                <c:pt idx="6">
                  <c:v>83.546666666666653</c:v>
                </c:pt>
                <c:pt idx="7">
                  <c:v>87.170731707317046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20-41A6-A777-472198CC1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8924064"/>
        <c:axId val="528921440"/>
      </c:barChart>
      <c:catAx>
        <c:axId val="528924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8921440"/>
        <c:crosses val="autoZero"/>
        <c:auto val="1"/>
        <c:lblAlgn val="ctr"/>
        <c:lblOffset val="100"/>
        <c:noMultiLvlLbl val="0"/>
      </c:catAx>
      <c:valAx>
        <c:axId val="528921440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9240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513361748820273E-2"/>
          <c:y val="0.12893255088396968"/>
          <c:w val="0.93579708793364402"/>
          <c:h val="0.43824394592185412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B5-4E8F-9EA6-B938BECBB2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3B5-4E8F-9EA6-B938BECBB201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B5-4E8F-9EA6-B938BECBB201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B5-4E8F-9EA6-B938BECBB201}"/>
              </c:ext>
            </c:extLst>
          </c:dPt>
          <c:dPt>
            <c:idx val="4"/>
            <c:bubble3D val="0"/>
            <c:explosion val="1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3B5-4E8F-9EA6-B938BECBB201}"/>
              </c:ext>
            </c:extLst>
          </c:dPt>
          <c:dLbls>
            <c:dLbl>
              <c:idx val="0"/>
              <c:layout>
                <c:manualLayout>
                  <c:x val="0.12304761539574929"/>
                  <c:y val="2.17204738958727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97710160964756"/>
                      <c:h val="7.84498538266024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B5-4E8F-9EA6-B938BECBB201}"/>
                </c:ext>
              </c:extLst>
            </c:dLbl>
            <c:dLbl>
              <c:idx val="2"/>
              <c:layout>
                <c:manualLayout>
                  <c:x val="-7.5216083965552322E-2"/>
                  <c:y val="-6.396356210483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B5-4E8F-9EA6-B938BECBB201}"/>
                </c:ext>
              </c:extLst>
            </c:dLbl>
            <c:dLbl>
              <c:idx val="3"/>
              <c:layout>
                <c:manualLayout>
                  <c:x val="-7.3201891169544869E-2"/>
                  <c:y val="1.33724796827444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B5-4E8F-9EA6-B938BECBB201}"/>
                </c:ext>
              </c:extLst>
            </c:dLbl>
            <c:dLbl>
              <c:idx val="4"/>
              <c:layout>
                <c:manualLayout>
                  <c:x val="-0.13806718129161605"/>
                  <c:y val="3.49163139980083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6503573404586"/>
                      <c:h val="7.51505609086612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3B5-4E8F-9EA6-B938BECBB2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диаграмма!$A$2:$A$5</c:f>
              <c:strCache>
                <c:ptCount val="4"/>
                <c:pt idx="0">
                  <c:v>доля школ, подтвердивших свой результат</c:v>
                </c:pt>
                <c:pt idx="1">
                  <c:v>доля школ с изменениями</c:v>
                </c:pt>
                <c:pt idx="2">
                  <c:v>количество школ улучшили результат (нет/да)</c:v>
                </c:pt>
                <c:pt idx="3">
                  <c:v>колколичество школ ухудшили результат (да/нет)</c:v>
                </c:pt>
              </c:strCache>
            </c:strRef>
          </c:cat>
          <c:val>
            <c:numRef>
              <c:f>диаграмма!$D$2:$D$5</c:f>
              <c:numCache>
                <c:formatCode>General</c:formatCode>
                <c:ptCount val="4"/>
                <c:pt idx="0" formatCode="0">
                  <c:v>29.032258064516132</c:v>
                </c:pt>
                <c:pt idx="2" formatCode="0.0">
                  <c:v>47.6</c:v>
                </c:pt>
                <c:pt idx="3" formatCode="0.0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B5-4E8F-9EA6-B938BECBB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041213187592102"/>
          <c:y val="0.73412147773981085"/>
          <c:w val="0.73835450836546912"/>
          <c:h val="0.13340712127965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Среднее</a:t>
            </a:r>
            <a:r>
              <a:rPr lang="ru-RU" sz="1600" b="1" baseline="0" dirty="0"/>
              <a:t> итоговое значение по муниципальным районам и городским округам Новосибирской области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7874866777561003"/>
          <c:y val="0.11642881982436967"/>
          <c:w val="0.7050271415496181"/>
          <c:h val="0.8610590160331085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Лист4!$A$7:$A$43</c:f>
              <c:strCache>
                <c:ptCount val="37"/>
                <c:pt idx="0">
                  <c:v>Чистоозерный</c:v>
                </c:pt>
                <c:pt idx="1">
                  <c:v>Барабинский</c:v>
                </c:pt>
                <c:pt idx="2">
                  <c:v>Кыштовский</c:v>
                </c:pt>
                <c:pt idx="3">
                  <c:v>Маслянинский</c:v>
                </c:pt>
                <c:pt idx="4">
                  <c:v>Колыванский</c:v>
                </c:pt>
                <c:pt idx="5">
                  <c:v>Тогучинский</c:v>
                </c:pt>
                <c:pt idx="6">
                  <c:v>город Обь</c:v>
                </c:pt>
                <c:pt idx="7">
                  <c:v>Болотнинский</c:v>
                </c:pt>
                <c:pt idx="8">
                  <c:v>Краснозерский</c:v>
                </c:pt>
                <c:pt idx="9">
                  <c:v>Чановский</c:v>
                </c:pt>
                <c:pt idx="10">
                  <c:v>Карасукский</c:v>
                </c:pt>
                <c:pt idx="11">
                  <c:v>Северный</c:v>
                </c:pt>
                <c:pt idx="12">
                  <c:v>Усть-Таркский</c:v>
                </c:pt>
                <c:pt idx="13">
                  <c:v>Сузунский</c:v>
                </c:pt>
                <c:pt idx="14">
                  <c:v>Доволенский</c:v>
                </c:pt>
                <c:pt idx="15">
                  <c:v>Татарский</c:v>
                </c:pt>
                <c:pt idx="16">
                  <c:v>Венгеровский</c:v>
                </c:pt>
                <c:pt idx="17">
                  <c:v>Мошковский</c:v>
                </c:pt>
                <c:pt idx="18">
                  <c:v>Искитимский</c:v>
                </c:pt>
                <c:pt idx="19">
                  <c:v>г. Искитим</c:v>
                </c:pt>
                <c:pt idx="20">
                  <c:v>Кольцово</c:v>
                </c:pt>
                <c:pt idx="21">
                  <c:v>Купинский</c:v>
                </c:pt>
                <c:pt idx="22">
                  <c:v>Коченевский</c:v>
                </c:pt>
                <c:pt idx="23">
                  <c:v>Здвинский</c:v>
                </c:pt>
                <c:pt idx="24">
                  <c:v>Чулымский</c:v>
                </c:pt>
                <c:pt idx="25">
                  <c:v>Черепановский</c:v>
                </c:pt>
                <c:pt idx="26">
                  <c:v>г. Бердск</c:v>
                </c:pt>
                <c:pt idx="27">
                  <c:v>Убинский</c:v>
                </c:pt>
                <c:pt idx="28">
                  <c:v>Куйбышевский</c:v>
                </c:pt>
                <c:pt idx="29">
                  <c:v>Новосибирский</c:v>
                </c:pt>
                <c:pt idx="30">
                  <c:v>Баганский</c:v>
                </c:pt>
                <c:pt idx="31">
                  <c:v>Кочковский</c:v>
                </c:pt>
                <c:pt idx="32">
                  <c:v>Каргатский</c:v>
                </c:pt>
                <c:pt idx="33">
                  <c:v>Негосударственные организации</c:v>
                </c:pt>
                <c:pt idx="34">
                  <c:v>Ордынский</c:v>
                </c:pt>
                <c:pt idx="35">
                  <c:v>Государственные организации</c:v>
                </c:pt>
                <c:pt idx="36">
                  <c:v> г. Новосибирск</c:v>
                </c:pt>
              </c:strCache>
            </c:strRef>
          </c:cat>
          <c:val>
            <c:numRef>
              <c:f>Лист4!$U$7:$U$43</c:f>
              <c:numCache>
                <c:formatCode>0.0</c:formatCode>
                <c:ptCount val="37"/>
                <c:pt idx="0">
                  <c:v>91.200909090909079</c:v>
                </c:pt>
                <c:pt idx="1">
                  <c:v>90.341739130434789</c:v>
                </c:pt>
                <c:pt idx="2">
                  <c:v>90.111250000000027</c:v>
                </c:pt>
                <c:pt idx="3">
                  <c:v>89.822499999999991</c:v>
                </c:pt>
                <c:pt idx="4">
                  <c:v>89.261052631578949</c:v>
                </c:pt>
                <c:pt idx="5">
                  <c:v>88.894193548387094</c:v>
                </c:pt>
                <c:pt idx="6">
                  <c:v>88.800000000000011</c:v>
                </c:pt>
                <c:pt idx="7">
                  <c:v>88.520833333333329</c:v>
                </c:pt>
                <c:pt idx="8">
                  <c:v>88.384285714285738</c:v>
                </c:pt>
                <c:pt idx="9">
                  <c:v>88.287692307692311</c:v>
                </c:pt>
                <c:pt idx="10">
                  <c:v>88.260689655172413</c:v>
                </c:pt>
                <c:pt idx="11">
                  <c:v>88.221818181818179</c:v>
                </c:pt>
                <c:pt idx="12">
                  <c:v>88.202666666666659</c:v>
                </c:pt>
                <c:pt idx="13">
                  <c:v>88.16105263157894</c:v>
                </c:pt>
                <c:pt idx="14">
                  <c:v>88.088888888888889</c:v>
                </c:pt>
                <c:pt idx="15">
                  <c:v>87.989677419354848</c:v>
                </c:pt>
                <c:pt idx="16">
                  <c:v>87.890833333333319</c:v>
                </c:pt>
                <c:pt idx="17">
                  <c:v>87.880740740740762</c:v>
                </c:pt>
                <c:pt idx="18">
                  <c:v>87.671904761904742</c:v>
                </c:pt>
                <c:pt idx="19">
                  <c:v>87.650769230769228</c:v>
                </c:pt>
                <c:pt idx="20">
                  <c:v>87.46</c:v>
                </c:pt>
                <c:pt idx="21">
                  <c:v>87.263225806451587</c:v>
                </c:pt>
                <c:pt idx="22">
                  <c:v>87.215999999999994</c:v>
                </c:pt>
                <c:pt idx="23">
                  <c:v>86.905333333333346</c:v>
                </c:pt>
                <c:pt idx="24">
                  <c:v>86.813333333333333</c:v>
                </c:pt>
                <c:pt idx="25">
                  <c:v>86.777777777777771</c:v>
                </c:pt>
                <c:pt idx="26">
                  <c:v>86.09</c:v>
                </c:pt>
                <c:pt idx="27">
                  <c:v>85.777142857142863</c:v>
                </c:pt>
                <c:pt idx="28">
                  <c:v>85.762857142857129</c:v>
                </c:pt>
                <c:pt idx="29">
                  <c:v>85.580000000000013</c:v>
                </c:pt>
                <c:pt idx="30">
                  <c:v>85.287999999999997</c:v>
                </c:pt>
                <c:pt idx="31">
                  <c:v>85.064999999999998</c:v>
                </c:pt>
                <c:pt idx="32">
                  <c:v>85.04555555555558</c:v>
                </c:pt>
                <c:pt idx="33">
                  <c:v>84.804705882352934</c:v>
                </c:pt>
                <c:pt idx="34">
                  <c:v>84.563571428571422</c:v>
                </c:pt>
                <c:pt idx="35">
                  <c:v>84.006666666666661</c:v>
                </c:pt>
                <c:pt idx="36">
                  <c:v>83.449903879839553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3D-4EA4-836B-AA4EBB33B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2384912"/>
        <c:axId val="1"/>
      </c:barChart>
      <c:catAx>
        <c:axId val="302384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crossAx val="302384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Среднее итоговое значение по районам </a:t>
            </a:r>
            <a:br>
              <a:rPr lang="ru-RU" sz="1600" b="1" dirty="0"/>
            </a:br>
            <a:r>
              <a:rPr lang="ru-RU" sz="1600" b="1" dirty="0"/>
              <a:t>г. Новосибирска</a:t>
            </a:r>
          </a:p>
          <a:p>
            <a:pPr>
              <a:defRPr/>
            </a:pPr>
            <a:endParaRPr lang="ru-RU" b="1" dirty="0"/>
          </a:p>
          <a:p>
            <a:pPr>
              <a:defRPr/>
            </a:pPr>
            <a:endParaRPr lang="ru-RU" b="1" dirty="0"/>
          </a:p>
        </c:rich>
      </c:tx>
      <c:layout>
        <c:manualLayout>
          <c:xMode val="edge"/>
          <c:yMode val="edge"/>
          <c:x val="0.15193838270216226"/>
          <c:y val="6.914253076548672E-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'г. Новосибирск'!$A$6:$A$13</c:f>
              <c:strCache>
                <c:ptCount val="8"/>
                <c:pt idx="0">
                  <c:v>Первомайский район</c:v>
                </c:pt>
                <c:pt idx="1">
                  <c:v>Калининский район</c:v>
                </c:pt>
                <c:pt idx="2">
                  <c:v>Центральный округ</c:v>
                </c:pt>
                <c:pt idx="3">
                  <c:v>Ленинский район</c:v>
                </c:pt>
                <c:pt idx="4">
                  <c:v>Дзержинский район</c:v>
                </c:pt>
                <c:pt idx="5">
                  <c:v>Кировский район</c:v>
                </c:pt>
                <c:pt idx="6">
                  <c:v>Советский район</c:v>
                </c:pt>
                <c:pt idx="7">
                  <c:v>Октябрьский район</c:v>
                </c:pt>
              </c:strCache>
            </c:strRef>
          </c:cat>
          <c:val>
            <c:numRef>
              <c:f>'г. Новосибирск'!$U$6:$U$13</c:f>
              <c:numCache>
                <c:formatCode>0.00</c:formatCode>
                <c:ptCount val="8"/>
                <c:pt idx="0">
                  <c:v>85.655384615384619</c:v>
                </c:pt>
                <c:pt idx="1">
                  <c:v>84.108888888888913</c:v>
                </c:pt>
                <c:pt idx="2">
                  <c:v>83.941951219512177</c:v>
                </c:pt>
                <c:pt idx="3">
                  <c:v>83.652820512820526</c:v>
                </c:pt>
                <c:pt idx="4">
                  <c:v>82.884761904761888</c:v>
                </c:pt>
                <c:pt idx="5">
                  <c:v>82.76</c:v>
                </c:pt>
                <c:pt idx="6">
                  <c:v>82.551999999999992</c:v>
                </c:pt>
                <c:pt idx="7">
                  <c:v>82.219200000000001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6-40A3-BA87-CFFE237F13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3239224"/>
        <c:axId val="413240208"/>
      </c:barChart>
      <c:catAx>
        <c:axId val="413239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240208"/>
        <c:crosses val="autoZero"/>
        <c:auto val="1"/>
        <c:lblAlgn val="ctr"/>
        <c:lblOffset val="100"/>
        <c:noMultiLvlLbl val="0"/>
      </c:catAx>
      <c:valAx>
        <c:axId val="4132402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13239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64909594634002"/>
          <c:y val="3.5256410256410256E-2"/>
          <c:w val="0.68078071838242438"/>
          <c:h val="0.889508883504946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471128608923885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30-4AEE-8738-A7C101069D04}"/>
                </c:ext>
              </c:extLst>
            </c:dLbl>
            <c:dLbl>
              <c:idx val="1"/>
              <c:layout>
                <c:manualLayout>
                  <c:x val="-4.1248906386702677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30-4AEE-8738-A7C101069D04}"/>
                </c:ext>
              </c:extLst>
            </c:dLbl>
            <c:dLbl>
              <c:idx val="2"/>
              <c:layout>
                <c:manualLayout>
                  <c:x val="-1.3471128608922866E-3"/>
                  <c:y val="-8.4875562720133283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30-4AEE-8738-A7C101069D04}"/>
                </c:ext>
              </c:extLst>
            </c:dLbl>
            <c:dLbl>
              <c:idx val="3"/>
              <c:layout>
                <c:manualLayout>
                  <c:x val="4.2084426946630655E-3"/>
                  <c:y val="-4.62962962962962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30-4AEE-8738-A7C101069D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Лист4!$W$5:$W$8</c:f>
              <c:strCache>
                <c:ptCount val="4"/>
                <c:pt idx="0">
                  <c:v>3.1. Оборудование помещений организации социальной сферы и прилегающей к ней территории с учетом доступности для инвалидов</c:v>
                </c:pt>
                <c:pt idx="1">
                  <c:v>3.2. Обеспечение в организации социальной сферы условий доступности, позволяющих инвалидам получать услуги наравне с другими</c:v>
                </c:pt>
                <c:pt idx="2">
                  <c:v>3.3. Доля получателей услуг, удовлетворенных доступностью услуг для инвалидов</c:v>
                </c:pt>
                <c:pt idx="3">
                  <c:v>Интегральный 
показатель</c:v>
                </c:pt>
              </c:strCache>
            </c:strRef>
          </c:cat>
          <c:val>
            <c:numRef>
              <c:f>Лист4!$X$5:$X$8</c:f>
              <c:numCache>
                <c:formatCode>0.00</c:formatCode>
                <c:ptCount val="4"/>
                <c:pt idx="0">
                  <c:v>25.41</c:v>
                </c:pt>
                <c:pt idx="1">
                  <c:v>66.790000000000006</c:v>
                </c:pt>
                <c:pt idx="2">
                  <c:v>91.17</c:v>
                </c:pt>
                <c:pt idx="3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30-4AEE-8738-A7C101069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19554360"/>
        <c:axId val="419554688"/>
      </c:barChart>
      <c:catAx>
        <c:axId val="419554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9554688"/>
        <c:crosses val="autoZero"/>
        <c:auto val="1"/>
        <c:lblAlgn val="ctr"/>
        <c:lblOffset val="100"/>
        <c:noMultiLvlLbl val="0"/>
      </c:catAx>
      <c:valAx>
        <c:axId val="419554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9554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Открытость и доступность</a:t>
            </a:r>
          </a:p>
        </c:rich>
      </c:tx>
      <c:layout>
        <c:manualLayout>
          <c:xMode val="edge"/>
          <c:yMode val="edge"/>
          <c:x val="0.27845370621775728"/>
          <c:y val="6.071080441110641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0241546139329063"/>
          <c:y val="0.11359369493367315"/>
          <c:w val="0.35593814059805429"/>
          <c:h val="0.82937136391451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Лист3!$B$6:$B$43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92.2470588235294</c:v>
                </c:pt>
                <c:pt idx="2">
                  <c:v>92.883333333333326</c:v>
                </c:pt>
                <c:pt idx="3">
                  <c:v>93.750000000000014</c:v>
                </c:pt>
                <c:pt idx="4">
                  <c:v>93.784615384615392</c:v>
                </c:pt>
                <c:pt idx="5">
                  <c:v>91.333333333333329</c:v>
                </c:pt>
                <c:pt idx="6">
                  <c:v>93.100000000000009</c:v>
                </c:pt>
                <c:pt idx="7">
                  <c:v>93.482485129932854</c:v>
                </c:pt>
                <c:pt idx="8">
                  <c:v>94.194444444444443</c:v>
                </c:pt>
                <c:pt idx="9">
                  <c:v>96.145454545454541</c:v>
                </c:pt>
                <c:pt idx="10">
                  <c:v>94.988888888888894</c:v>
                </c:pt>
                <c:pt idx="11">
                  <c:v>95.776923076923083</c:v>
                </c:pt>
                <c:pt idx="12">
                  <c:v>95.086666666666645</c:v>
                </c:pt>
                <c:pt idx="13">
                  <c:v>95.464285714285737</c:v>
                </c:pt>
                <c:pt idx="14">
                  <c:v>95.235483870967741</c:v>
                </c:pt>
                <c:pt idx="15">
                  <c:v>95.696774193548379</c:v>
                </c:pt>
                <c:pt idx="16">
                  <c:v>95.384210526315783</c:v>
                </c:pt>
                <c:pt idx="17">
                  <c:v>95.081818181818193</c:v>
                </c:pt>
                <c:pt idx="18">
                  <c:v>94.160714285714263</c:v>
                </c:pt>
                <c:pt idx="19">
                  <c:v>94.452631578947376</c:v>
                </c:pt>
                <c:pt idx="20">
                  <c:v>95.011111111111106</c:v>
                </c:pt>
                <c:pt idx="21">
                  <c:v>94.737500000000011</c:v>
                </c:pt>
                <c:pt idx="22">
                  <c:v>96.587500000000006</c:v>
                </c:pt>
                <c:pt idx="23">
                  <c:v>94.58387096774193</c:v>
                </c:pt>
                <c:pt idx="24">
                  <c:v>95.732142857142861</c:v>
                </c:pt>
                <c:pt idx="25">
                  <c:v>94.771428571428572</c:v>
                </c:pt>
                <c:pt idx="26">
                  <c:v>95.25</c:v>
                </c:pt>
                <c:pt idx="27">
                  <c:v>94.7</c:v>
                </c:pt>
                <c:pt idx="28">
                  <c:v>95.752631578947373</c:v>
                </c:pt>
                <c:pt idx="29">
                  <c:v>94.833333333333343</c:v>
                </c:pt>
                <c:pt idx="30">
                  <c:v>95.413793103448256</c:v>
                </c:pt>
                <c:pt idx="31">
                  <c:v>94.419047619047618</c:v>
                </c:pt>
                <c:pt idx="32">
                  <c:v>95.433333333333337</c:v>
                </c:pt>
                <c:pt idx="33">
                  <c:v>94.655555555555551</c:v>
                </c:pt>
                <c:pt idx="34">
                  <c:v>94.075000000000003</c:v>
                </c:pt>
                <c:pt idx="35">
                  <c:v>95.529166666666654</c:v>
                </c:pt>
                <c:pt idx="36">
                  <c:v>95.304347826086939</c:v>
                </c:pt>
                <c:pt idx="37">
                  <c:v>94.666666666666657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E0-4AB1-B484-367F99F2F54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Лист3!$C$6:$C$43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88.2470588235294</c:v>
                </c:pt>
                <c:pt idx="2">
                  <c:v>88.883333333333326</c:v>
                </c:pt>
                <c:pt idx="3">
                  <c:v>89.750000000000014</c:v>
                </c:pt>
                <c:pt idx="4">
                  <c:v>89.784615384615392</c:v>
                </c:pt>
                <c:pt idx="5">
                  <c:v>87.333333333333329</c:v>
                </c:pt>
                <c:pt idx="6">
                  <c:v>89.100000000000009</c:v>
                </c:pt>
                <c:pt idx="7">
                  <c:v>89.482485129932854</c:v>
                </c:pt>
                <c:pt idx="8">
                  <c:v>90.194444444444443</c:v>
                </c:pt>
                <c:pt idx="9">
                  <c:v>92.145454545454541</c:v>
                </c:pt>
                <c:pt idx="10">
                  <c:v>90.988888888888894</c:v>
                </c:pt>
                <c:pt idx="11">
                  <c:v>91.776923076923083</c:v>
                </c:pt>
                <c:pt idx="12">
                  <c:v>91.086666666666645</c:v>
                </c:pt>
                <c:pt idx="13">
                  <c:v>91.464285714285737</c:v>
                </c:pt>
                <c:pt idx="14">
                  <c:v>91.235483870967741</c:v>
                </c:pt>
                <c:pt idx="15">
                  <c:v>91.696774193548379</c:v>
                </c:pt>
                <c:pt idx="16">
                  <c:v>91.384210526315783</c:v>
                </c:pt>
                <c:pt idx="17">
                  <c:v>91.081818181818193</c:v>
                </c:pt>
                <c:pt idx="18">
                  <c:v>90.160714285714263</c:v>
                </c:pt>
                <c:pt idx="19">
                  <c:v>90.452631578947376</c:v>
                </c:pt>
                <c:pt idx="20">
                  <c:v>91.011111111111106</c:v>
                </c:pt>
                <c:pt idx="21">
                  <c:v>90.737500000000011</c:v>
                </c:pt>
                <c:pt idx="22">
                  <c:v>92.587500000000006</c:v>
                </c:pt>
                <c:pt idx="23">
                  <c:v>90.58387096774193</c:v>
                </c:pt>
                <c:pt idx="24">
                  <c:v>91.732142857142861</c:v>
                </c:pt>
                <c:pt idx="25">
                  <c:v>90.771428571428572</c:v>
                </c:pt>
                <c:pt idx="26">
                  <c:v>91.25</c:v>
                </c:pt>
                <c:pt idx="27">
                  <c:v>90.7</c:v>
                </c:pt>
                <c:pt idx="28">
                  <c:v>91.752631578947373</c:v>
                </c:pt>
                <c:pt idx="29">
                  <c:v>90.833333333333343</c:v>
                </c:pt>
                <c:pt idx="30">
                  <c:v>91.413793103448256</c:v>
                </c:pt>
                <c:pt idx="31">
                  <c:v>90.419047619047618</c:v>
                </c:pt>
                <c:pt idx="32">
                  <c:v>91.433333333333337</c:v>
                </c:pt>
                <c:pt idx="33">
                  <c:v>90.655555555555551</c:v>
                </c:pt>
                <c:pt idx="34">
                  <c:v>90.075000000000003</c:v>
                </c:pt>
                <c:pt idx="35">
                  <c:v>91.529166666666654</c:v>
                </c:pt>
                <c:pt idx="36">
                  <c:v>91.304347826086939</c:v>
                </c:pt>
                <c:pt idx="37">
                  <c:v>90.666666666666657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E0-4AB1-B484-367F99F2F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0720032"/>
        <c:axId val="530716424"/>
      </c:barChart>
      <c:catAx>
        <c:axId val="530720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0716424"/>
        <c:crossesAt val="0"/>
        <c:auto val="1"/>
        <c:lblAlgn val="ctr"/>
        <c:lblOffset val="100"/>
        <c:noMultiLvlLbl val="0"/>
      </c:catAx>
      <c:valAx>
        <c:axId val="530716424"/>
        <c:scaling>
          <c:orientation val="minMax"/>
          <c:max val="1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530720032"/>
        <c:crosses val="autoZero"/>
        <c:crossBetween val="between"/>
        <c:majorUnit val="50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Комфортность</a:t>
            </a:r>
          </a:p>
        </c:rich>
      </c:tx>
      <c:layout>
        <c:manualLayout>
          <c:xMode val="edge"/>
          <c:yMode val="edge"/>
          <c:x val="9.0349392766582146E-2"/>
          <c:y val="1.7266161248997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4384732416922461"/>
          <c:y val="0.10384752120452669"/>
          <c:w val="0.67352569064460166"/>
          <c:h val="0.7376770101095051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Лист3!$D$6:$D$43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95.029411764705884</c:v>
                </c:pt>
                <c:pt idx="2">
                  <c:v>88.833333333333329</c:v>
                </c:pt>
                <c:pt idx="3">
                  <c:v>87.785714285714292</c:v>
                </c:pt>
                <c:pt idx="4">
                  <c:v>91.769230769230774</c:v>
                </c:pt>
                <c:pt idx="5">
                  <c:v>89.666666666666671</c:v>
                </c:pt>
                <c:pt idx="6">
                  <c:v>82.833333333333329</c:v>
                </c:pt>
                <c:pt idx="7">
                  <c:v>87.47435150484003</c:v>
                </c:pt>
                <c:pt idx="8">
                  <c:v>89.388888888888886</c:v>
                </c:pt>
                <c:pt idx="9">
                  <c:v>95.75</c:v>
                </c:pt>
                <c:pt idx="10">
                  <c:v>90.962962962962962</c:v>
                </c:pt>
                <c:pt idx="11">
                  <c:v>92.32692307692308</c:v>
                </c:pt>
                <c:pt idx="12">
                  <c:v>95.1</c:v>
                </c:pt>
                <c:pt idx="13">
                  <c:v>92.357142857142861</c:v>
                </c:pt>
                <c:pt idx="14">
                  <c:v>91.91935483870968</c:v>
                </c:pt>
                <c:pt idx="15">
                  <c:v>92.822580645161295</c:v>
                </c:pt>
                <c:pt idx="16">
                  <c:v>90.55263157894737</c:v>
                </c:pt>
                <c:pt idx="17">
                  <c:v>95.681818181818187</c:v>
                </c:pt>
                <c:pt idx="18">
                  <c:v>89.339285714285708</c:v>
                </c:pt>
                <c:pt idx="19">
                  <c:v>88.131578947368425</c:v>
                </c:pt>
                <c:pt idx="20">
                  <c:v>90.259259259259252</c:v>
                </c:pt>
                <c:pt idx="21">
                  <c:v>94.9375</c:v>
                </c:pt>
                <c:pt idx="22">
                  <c:v>93.3125</c:v>
                </c:pt>
                <c:pt idx="23">
                  <c:v>90.806451612903231</c:v>
                </c:pt>
                <c:pt idx="24">
                  <c:v>89.160714285714292</c:v>
                </c:pt>
                <c:pt idx="25">
                  <c:v>93.482142857142861</c:v>
                </c:pt>
                <c:pt idx="26">
                  <c:v>91.625</c:v>
                </c:pt>
                <c:pt idx="27">
                  <c:v>88.775000000000006</c:v>
                </c:pt>
                <c:pt idx="28">
                  <c:v>96.05263157894737</c:v>
                </c:pt>
                <c:pt idx="29">
                  <c:v>87.583333333333329</c:v>
                </c:pt>
                <c:pt idx="30">
                  <c:v>94.91379310344827</c:v>
                </c:pt>
                <c:pt idx="31">
                  <c:v>89.833333333333329</c:v>
                </c:pt>
                <c:pt idx="32">
                  <c:v>95.6</c:v>
                </c:pt>
                <c:pt idx="33">
                  <c:v>95.277777777777771</c:v>
                </c:pt>
                <c:pt idx="34">
                  <c:v>93.4375</c:v>
                </c:pt>
                <c:pt idx="35">
                  <c:v>93.416666666666671</c:v>
                </c:pt>
                <c:pt idx="36">
                  <c:v>95.978260869565219</c:v>
                </c:pt>
                <c:pt idx="37">
                  <c:v>91.966666666666669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F2-4163-B683-53B3FF8B053F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Лист3!$E$6:$E$43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92.029411764705884</c:v>
                </c:pt>
                <c:pt idx="2">
                  <c:v>85.833333333333329</c:v>
                </c:pt>
                <c:pt idx="3">
                  <c:v>84.785714285714292</c:v>
                </c:pt>
                <c:pt idx="4">
                  <c:v>88.769230769230774</c:v>
                </c:pt>
                <c:pt idx="5">
                  <c:v>86.666666666666671</c:v>
                </c:pt>
                <c:pt idx="6">
                  <c:v>79.833333333333329</c:v>
                </c:pt>
                <c:pt idx="7">
                  <c:v>84.47435150484003</c:v>
                </c:pt>
                <c:pt idx="8">
                  <c:v>86.388888888888886</c:v>
                </c:pt>
                <c:pt idx="9">
                  <c:v>92.75</c:v>
                </c:pt>
                <c:pt idx="10">
                  <c:v>87.962962962962962</c:v>
                </c:pt>
                <c:pt idx="11">
                  <c:v>89.32692307692308</c:v>
                </c:pt>
                <c:pt idx="12">
                  <c:v>92.1</c:v>
                </c:pt>
                <c:pt idx="13">
                  <c:v>89.357142857142861</c:v>
                </c:pt>
                <c:pt idx="14">
                  <c:v>88.91935483870968</c:v>
                </c:pt>
                <c:pt idx="15">
                  <c:v>89.822580645161295</c:v>
                </c:pt>
                <c:pt idx="16">
                  <c:v>87.55263157894737</c:v>
                </c:pt>
                <c:pt idx="17">
                  <c:v>92.681818181818187</c:v>
                </c:pt>
                <c:pt idx="18">
                  <c:v>86.339285714285708</c:v>
                </c:pt>
                <c:pt idx="19">
                  <c:v>85.131578947368425</c:v>
                </c:pt>
                <c:pt idx="20">
                  <c:v>87.259259259259252</c:v>
                </c:pt>
                <c:pt idx="21">
                  <c:v>91.9375</c:v>
                </c:pt>
                <c:pt idx="22">
                  <c:v>90.3125</c:v>
                </c:pt>
                <c:pt idx="23">
                  <c:v>87.806451612903231</c:v>
                </c:pt>
                <c:pt idx="24">
                  <c:v>86.160714285714292</c:v>
                </c:pt>
                <c:pt idx="25">
                  <c:v>90.482142857142861</c:v>
                </c:pt>
                <c:pt idx="26">
                  <c:v>88.625</c:v>
                </c:pt>
                <c:pt idx="27">
                  <c:v>85.775000000000006</c:v>
                </c:pt>
                <c:pt idx="28">
                  <c:v>93.05263157894737</c:v>
                </c:pt>
                <c:pt idx="29">
                  <c:v>84.583333333333329</c:v>
                </c:pt>
                <c:pt idx="30">
                  <c:v>91.91379310344827</c:v>
                </c:pt>
                <c:pt idx="31">
                  <c:v>86.833333333333329</c:v>
                </c:pt>
                <c:pt idx="32">
                  <c:v>92.6</c:v>
                </c:pt>
                <c:pt idx="33">
                  <c:v>92.277777777777771</c:v>
                </c:pt>
                <c:pt idx="34">
                  <c:v>90.4375</c:v>
                </c:pt>
                <c:pt idx="35">
                  <c:v>90.416666666666671</c:v>
                </c:pt>
                <c:pt idx="36">
                  <c:v>92.978260869565219</c:v>
                </c:pt>
                <c:pt idx="37">
                  <c:v>88.966666666666669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F2-4163-B683-53B3FF8B0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0720032"/>
        <c:axId val="530716424"/>
      </c:barChart>
      <c:catAx>
        <c:axId val="530720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0716424"/>
        <c:crosses val="autoZero"/>
        <c:auto val="1"/>
        <c:lblAlgn val="ctr"/>
        <c:lblOffset val="100"/>
        <c:noMultiLvlLbl val="0"/>
      </c:catAx>
      <c:valAx>
        <c:axId val="53071642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072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Доступность для инвалидов</a:t>
            </a:r>
          </a:p>
        </c:rich>
      </c:tx>
      <c:layout>
        <c:manualLayout>
          <c:xMode val="edge"/>
          <c:yMode val="edge"/>
          <c:x val="0.10603995929080294"/>
          <c:y val="3.759168309460593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4028506606165755"/>
          <c:y val="9.4600458522933875E-2"/>
          <c:w val="0.71098612673415817"/>
          <c:h val="0.8655543434934257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Лист3!$F$6:$F$43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46.699999999999996</c:v>
                </c:pt>
                <c:pt idx="2">
                  <c:v>51.133333333333333</c:v>
                </c:pt>
                <c:pt idx="3">
                  <c:v>67.014285714285705</c:v>
                </c:pt>
                <c:pt idx="4">
                  <c:v>67.515384615384619</c:v>
                </c:pt>
                <c:pt idx="5">
                  <c:v>80.566666666666663</c:v>
                </c:pt>
                <c:pt idx="6">
                  <c:v>82.933333333333337</c:v>
                </c:pt>
                <c:pt idx="7">
                  <c:v>55.031227191407361</c:v>
                </c:pt>
                <c:pt idx="8">
                  <c:v>60.75555555555556</c:v>
                </c:pt>
                <c:pt idx="9">
                  <c:v>65.759090909090915</c:v>
                </c:pt>
                <c:pt idx="10">
                  <c:v>63.129629629629626</c:v>
                </c:pt>
                <c:pt idx="11">
                  <c:v>60.365384615384613</c:v>
                </c:pt>
                <c:pt idx="12">
                  <c:v>64.84</c:v>
                </c:pt>
                <c:pt idx="13">
                  <c:v>55.785714285714285</c:v>
                </c:pt>
                <c:pt idx="14">
                  <c:v>68.322580645161295</c:v>
                </c:pt>
                <c:pt idx="15">
                  <c:v>58.251612903225812</c:v>
                </c:pt>
                <c:pt idx="16">
                  <c:v>65.721052631578942</c:v>
                </c:pt>
                <c:pt idx="17">
                  <c:v>58.9</c:v>
                </c:pt>
                <c:pt idx="18">
                  <c:v>54.896428571428565</c:v>
                </c:pt>
                <c:pt idx="19">
                  <c:v>58.015789473684208</c:v>
                </c:pt>
                <c:pt idx="20">
                  <c:v>64.681481481481484</c:v>
                </c:pt>
                <c:pt idx="21">
                  <c:v>65.154166666666669</c:v>
                </c:pt>
                <c:pt idx="22">
                  <c:v>65.793750000000003</c:v>
                </c:pt>
                <c:pt idx="23">
                  <c:v>60.890322580645162</c:v>
                </c:pt>
                <c:pt idx="24">
                  <c:v>52.325000000000003</c:v>
                </c:pt>
                <c:pt idx="25">
                  <c:v>60.057142857142857</c:v>
                </c:pt>
                <c:pt idx="26">
                  <c:v>53.791666666666664</c:v>
                </c:pt>
                <c:pt idx="27">
                  <c:v>68.66</c:v>
                </c:pt>
                <c:pt idx="28">
                  <c:v>59.963157894736838</c:v>
                </c:pt>
                <c:pt idx="29">
                  <c:v>58.722222222222221</c:v>
                </c:pt>
                <c:pt idx="30">
                  <c:v>57.110344827586204</c:v>
                </c:pt>
                <c:pt idx="31">
                  <c:v>66.116666666666674</c:v>
                </c:pt>
                <c:pt idx="32">
                  <c:v>55.573333333333331</c:v>
                </c:pt>
                <c:pt idx="33">
                  <c:v>57.338888888888881</c:v>
                </c:pt>
                <c:pt idx="34">
                  <c:v>59.037500000000001</c:v>
                </c:pt>
                <c:pt idx="35">
                  <c:v>64.954166666666666</c:v>
                </c:pt>
                <c:pt idx="36">
                  <c:v>64.669565217391309</c:v>
                </c:pt>
                <c:pt idx="37">
                  <c:v>50.75333333333333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E3-48AA-8ACF-12EC5CAE06E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Лист3!$G$6:$G$43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36.699999999999996</c:v>
                </c:pt>
                <c:pt idx="2">
                  <c:v>41.133333333333333</c:v>
                </c:pt>
                <c:pt idx="3">
                  <c:v>57.014285714285705</c:v>
                </c:pt>
                <c:pt idx="4">
                  <c:v>57.515384615384619</c:v>
                </c:pt>
                <c:pt idx="5">
                  <c:v>70.566666666666663</c:v>
                </c:pt>
                <c:pt idx="6">
                  <c:v>72.933333333333337</c:v>
                </c:pt>
                <c:pt idx="7">
                  <c:v>45.031227191407361</c:v>
                </c:pt>
                <c:pt idx="8">
                  <c:v>50.75555555555556</c:v>
                </c:pt>
                <c:pt idx="9">
                  <c:v>55.759090909090915</c:v>
                </c:pt>
                <c:pt idx="10">
                  <c:v>53.129629629629626</c:v>
                </c:pt>
                <c:pt idx="11">
                  <c:v>50.365384615384613</c:v>
                </c:pt>
                <c:pt idx="12">
                  <c:v>54.84</c:v>
                </c:pt>
                <c:pt idx="13">
                  <c:v>45.785714285714285</c:v>
                </c:pt>
                <c:pt idx="14">
                  <c:v>58.322580645161295</c:v>
                </c:pt>
                <c:pt idx="15">
                  <c:v>48.251612903225812</c:v>
                </c:pt>
                <c:pt idx="16">
                  <c:v>55.721052631578942</c:v>
                </c:pt>
                <c:pt idx="17">
                  <c:v>48.9</c:v>
                </c:pt>
                <c:pt idx="18">
                  <c:v>44.896428571428565</c:v>
                </c:pt>
                <c:pt idx="19">
                  <c:v>48.015789473684208</c:v>
                </c:pt>
                <c:pt idx="20">
                  <c:v>54.681481481481484</c:v>
                </c:pt>
                <c:pt idx="21">
                  <c:v>55.154166666666669</c:v>
                </c:pt>
                <c:pt idx="22">
                  <c:v>55.793750000000003</c:v>
                </c:pt>
                <c:pt idx="23">
                  <c:v>50.890322580645162</c:v>
                </c:pt>
                <c:pt idx="24">
                  <c:v>42.325000000000003</c:v>
                </c:pt>
                <c:pt idx="25">
                  <c:v>50.057142857142857</c:v>
                </c:pt>
                <c:pt idx="26">
                  <c:v>43.791666666666664</c:v>
                </c:pt>
                <c:pt idx="27">
                  <c:v>58.66</c:v>
                </c:pt>
                <c:pt idx="28">
                  <c:v>49.963157894736838</c:v>
                </c:pt>
                <c:pt idx="29">
                  <c:v>48.722222222222221</c:v>
                </c:pt>
                <c:pt idx="30">
                  <c:v>47.110344827586204</c:v>
                </c:pt>
                <c:pt idx="31">
                  <c:v>56.116666666666674</c:v>
                </c:pt>
                <c:pt idx="32">
                  <c:v>45.573333333333331</c:v>
                </c:pt>
                <c:pt idx="33">
                  <c:v>47.338888888888881</c:v>
                </c:pt>
                <c:pt idx="34">
                  <c:v>49.037500000000001</c:v>
                </c:pt>
                <c:pt idx="35">
                  <c:v>54.954166666666666</c:v>
                </c:pt>
                <c:pt idx="36">
                  <c:v>54.669565217391309</c:v>
                </c:pt>
                <c:pt idx="37">
                  <c:v>40.75333333333333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E3-48AA-8ACF-12EC5CAE0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0720032"/>
        <c:axId val="530716424"/>
      </c:barChart>
      <c:catAx>
        <c:axId val="530720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0716424"/>
        <c:crosses val="autoZero"/>
        <c:auto val="1"/>
        <c:lblAlgn val="ctr"/>
        <c:lblOffset val="100"/>
        <c:noMultiLvlLbl val="0"/>
      </c:catAx>
      <c:valAx>
        <c:axId val="530716424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53072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baseline="0" dirty="0"/>
              <a:t>Доброжелательность</a:t>
            </a:r>
          </a:p>
        </c:rich>
      </c:tx>
      <c:layout>
        <c:manualLayout>
          <c:xMode val="edge"/>
          <c:yMode val="edge"/>
          <c:x val="0.11245383800709122"/>
          <c:y val="1.545229667152723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Лист3!$H$6:$H$43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95.882352941176478</c:v>
                </c:pt>
                <c:pt idx="2">
                  <c:v>94.600000000000009</c:v>
                </c:pt>
                <c:pt idx="3">
                  <c:v>92.485714285714295</c:v>
                </c:pt>
                <c:pt idx="4">
                  <c:v>94.292307692307688</c:v>
                </c:pt>
                <c:pt idx="5">
                  <c:v>90.466666666666683</c:v>
                </c:pt>
                <c:pt idx="6">
                  <c:v>94.933333333333337</c:v>
                </c:pt>
                <c:pt idx="7">
                  <c:v>93.244073699166933</c:v>
                </c:pt>
                <c:pt idx="8">
                  <c:v>95.288888888888906</c:v>
                </c:pt>
                <c:pt idx="9">
                  <c:v>99.154545454545456</c:v>
                </c:pt>
                <c:pt idx="10">
                  <c:v>94.111111111111114</c:v>
                </c:pt>
                <c:pt idx="11">
                  <c:v>96.723076923076917</c:v>
                </c:pt>
                <c:pt idx="12">
                  <c:v>94.546666666666653</c:v>
                </c:pt>
                <c:pt idx="13">
                  <c:v>93.785714285714292</c:v>
                </c:pt>
                <c:pt idx="14">
                  <c:v>95.638709677419357</c:v>
                </c:pt>
                <c:pt idx="15">
                  <c:v>97.141935483870981</c:v>
                </c:pt>
                <c:pt idx="16">
                  <c:v>95.663157894736841</c:v>
                </c:pt>
                <c:pt idx="17">
                  <c:v>96.2</c:v>
                </c:pt>
                <c:pt idx="18">
                  <c:v>93.742857142857147</c:v>
                </c:pt>
                <c:pt idx="19">
                  <c:v>95.642105263157902</c:v>
                </c:pt>
                <c:pt idx="20">
                  <c:v>96.074074074074105</c:v>
                </c:pt>
                <c:pt idx="21">
                  <c:v>97.95</c:v>
                </c:pt>
                <c:pt idx="22">
                  <c:v>97.524999999999991</c:v>
                </c:pt>
                <c:pt idx="23">
                  <c:v>95.651612903225782</c:v>
                </c:pt>
                <c:pt idx="24">
                  <c:v>96.414285714285725</c:v>
                </c:pt>
                <c:pt idx="25">
                  <c:v>97.792857142857159</c:v>
                </c:pt>
                <c:pt idx="26">
                  <c:v>93</c:v>
                </c:pt>
                <c:pt idx="27">
                  <c:v>93.740000000000023</c:v>
                </c:pt>
                <c:pt idx="28">
                  <c:v>97.757894736842104</c:v>
                </c:pt>
                <c:pt idx="29">
                  <c:v>93.311111111111103</c:v>
                </c:pt>
                <c:pt idx="30">
                  <c:v>97.420689655172424</c:v>
                </c:pt>
                <c:pt idx="31">
                  <c:v>94.842857142857127</c:v>
                </c:pt>
                <c:pt idx="32">
                  <c:v>95.59999999999998</c:v>
                </c:pt>
                <c:pt idx="33">
                  <c:v>97.188888888888897</c:v>
                </c:pt>
                <c:pt idx="34">
                  <c:v>97.391666666666652</c:v>
                </c:pt>
                <c:pt idx="35">
                  <c:v>95.375</c:v>
                </c:pt>
                <c:pt idx="36">
                  <c:v>98.147826086956542</c:v>
                </c:pt>
                <c:pt idx="37">
                  <c:v>95.773333333333341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03-42E3-8B93-117784944A1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Лист3!$I$6:$I$43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91.882352941176478</c:v>
                </c:pt>
                <c:pt idx="2">
                  <c:v>90.600000000000009</c:v>
                </c:pt>
                <c:pt idx="3">
                  <c:v>88.485714285714295</c:v>
                </c:pt>
                <c:pt idx="4">
                  <c:v>90.292307692307688</c:v>
                </c:pt>
                <c:pt idx="5">
                  <c:v>86.466666666666683</c:v>
                </c:pt>
                <c:pt idx="6">
                  <c:v>90.933333333333337</c:v>
                </c:pt>
                <c:pt idx="7">
                  <c:v>89.244073699166933</c:v>
                </c:pt>
                <c:pt idx="8">
                  <c:v>91.288888888888906</c:v>
                </c:pt>
                <c:pt idx="9">
                  <c:v>95.154545454545456</c:v>
                </c:pt>
                <c:pt idx="10">
                  <c:v>90.111111111111114</c:v>
                </c:pt>
                <c:pt idx="11">
                  <c:v>92.723076923076917</c:v>
                </c:pt>
                <c:pt idx="12">
                  <c:v>90.546666666666653</c:v>
                </c:pt>
                <c:pt idx="13">
                  <c:v>89.785714285714292</c:v>
                </c:pt>
                <c:pt idx="14">
                  <c:v>91.638709677419357</c:v>
                </c:pt>
                <c:pt idx="15">
                  <c:v>93.141935483870981</c:v>
                </c:pt>
                <c:pt idx="16">
                  <c:v>91.663157894736841</c:v>
                </c:pt>
                <c:pt idx="17">
                  <c:v>92.2</c:v>
                </c:pt>
                <c:pt idx="18">
                  <c:v>89.742857142857147</c:v>
                </c:pt>
                <c:pt idx="19">
                  <c:v>91.642105263157902</c:v>
                </c:pt>
                <c:pt idx="20">
                  <c:v>92.074074074074105</c:v>
                </c:pt>
                <c:pt idx="21">
                  <c:v>93.95</c:v>
                </c:pt>
                <c:pt idx="22">
                  <c:v>93.524999999999991</c:v>
                </c:pt>
                <c:pt idx="23">
                  <c:v>91.651612903225782</c:v>
                </c:pt>
                <c:pt idx="24">
                  <c:v>92.414285714285725</c:v>
                </c:pt>
                <c:pt idx="25">
                  <c:v>93.792857142857159</c:v>
                </c:pt>
                <c:pt idx="26">
                  <c:v>89</c:v>
                </c:pt>
                <c:pt idx="27">
                  <c:v>89.740000000000023</c:v>
                </c:pt>
                <c:pt idx="28">
                  <c:v>93.757894736842104</c:v>
                </c:pt>
                <c:pt idx="29">
                  <c:v>89.311111111111103</c:v>
                </c:pt>
                <c:pt idx="30">
                  <c:v>93.420689655172424</c:v>
                </c:pt>
                <c:pt idx="31">
                  <c:v>90.842857142857127</c:v>
                </c:pt>
                <c:pt idx="32">
                  <c:v>91.59999999999998</c:v>
                </c:pt>
                <c:pt idx="33">
                  <c:v>93.188888888888897</c:v>
                </c:pt>
                <c:pt idx="34">
                  <c:v>93.391666666666652</c:v>
                </c:pt>
                <c:pt idx="35">
                  <c:v>91.375</c:v>
                </c:pt>
                <c:pt idx="36">
                  <c:v>94.147826086956542</c:v>
                </c:pt>
                <c:pt idx="37">
                  <c:v>91.773333333333341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03-42E3-8B93-117784944A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0720032"/>
        <c:axId val="530716424"/>
      </c:barChart>
      <c:catAx>
        <c:axId val="530720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0716424"/>
        <c:crosses val="autoZero"/>
        <c:auto val="1"/>
        <c:lblAlgn val="ctr"/>
        <c:lblOffset val="100"/>
        <c:noMultiLvlLbl val="0"/>
      </c:catAx>
      <c:valAx>
        <c:axId val="53071642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072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kern="1000" baseline="0" dirty="0"/>
              <a:t>Общая</a:t>
            </a:r>
          </a:p>
          <a:p>
            <a:pPr>
              <a:defRPr/>
            </a:pPr>
            <a:r>
              <a:rPr lang="ru-RU" sz="1050" b="1" kern="1000" baseline="0" dirty="0"/>
              <a:t>удовлетворенность</a:t>
            </a:r>
          </a:p>
          <a:p>
            <a:pPr>
              <a:defRPr/>
            </a:pPr>
            <a:endParaRPr lang="ru-RU" sz="1200" b="1" kern="1000" baseline="2000" dirty="0"/>
          </a:p>
        </c:rich>
      </c:tx>
      <c:layout>
        <c:manualLayout>
          <c:xMode val="edge"/>
          <c:yMode val="edge"/>
          <c:x val="7.9668579981052617E-2"/>
          <c:y val="1.829584145028898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214183372006036"/>
          <c:y val="7.0043415340086831E-2"/>
          <c:w val="0.72634435188355084"/>
          <c:h val="0.89098259967865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Лист3!$J$6:$J$43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94.164705882352919</c:v>
                </c:pt>
                <c:pt idx="2">
                  <c:v>92.583333333333329</c:v>
                </c:pt>
                <c:pt idx="3">
                  <c:v>89.414285714285725</c:v>
                </c:pt>
                <c:pt idx="4">
                  <c:v>90.892307692307696</c:v>
                </c:pt>
                <c:pt idx="5">
                  <c:v>85.266666666666666</c:v>
                </c:pt>
                <c:pt idx="6">
                  <c:v>90.2</c:v>
                </c:pt>
                <c:pt idx="7">
                  <c:v>88.017381873850624</c:v>
                </c:pt>
                <c:pt idx="8">
                  <c:v>94.438888888888897</c:v>
                </c:pt>
                <c:pt idx="9">
                  <c:v>99.195454545454552</c:v>
                </c:pt>
                <c:pt idx="10">
                  <c:v>90.696296296296296</c:v>
                </c:pt>
                <c:pt idx="11">
                  <c:v>96.246153846153845</c:v>
                </c:pt>
                <c:pt idx="12">
                  <c:v>91.44</c:v>
                </c:pt>
                <c:pt idx="13">
                  <c:v>91.492857142857147</c:v>
                </c:pt>
                <c:pt idx="14">
                  <c:v>93.354838709677423</c:v>
                </c:pt>
                <c:pt idx="15">
                  <c:v>96.035483870967738</c:v>
                </c:pt>
                <c:pt idx="16">
                  <c:v>93.484210526315792</c:v>
                </c:pt>
                <c:pt idx="17">
                  <c:v>95.245454545454535</c:v>
                </c:pt>
                <c:pt idx="18">
                  <c:v>90.678571428571431</c:v>
                </c:pt>
                <c:pt idx="19">
                  <c:v>91.657894736842096</c:v>
                </c:pt>
                <c:pt idx="20">
                  <c:v>93.377777777777794</c:v>
                </c:pt>
                <c:pt idx="21">
                  <c:v>96.333333333333329</c:v>
                </c:pt>
                <c:pt idx="22">
                  <c:v>97.337499999999991</c:v>
                </c:pt>
                <c:pt idx="23">
                  <c:v>94.383870967741942</c:v>
                </c:pt>
                <c:pt idx="24">
                  <c:v>95.18214285714285</c:v>
                </c:pt>
                <c:pt idx="25">
                  <c:v>95.81785714285715</c:v>
                </c:pt>
                <c:pt idx="26">
                  <c:v>91.658333333333346</c:v>
                </c:pt>
                <c:pt idx="27">
                  <c:v>90.205000000000013</c:v>
                </c:pt>
                <c:pt idx="28">
                  <c:v>96.778947368421044</c:v>
                </c:pt>
                <c:pt idx="29">
                  <c:v>90.777777777777771</c:v>
                </c:pt>
                <c:pt idx="30">
                  <c:v>96.444827586206898</c:v>
                </c:pt>
                <c:pt idx="31">
                  <c:v>93.147619047619031</c:v>
                </c:pt>
                <c:pt idx="32">
                  <c:v>92.32</c:v>
                </c:pt>
                <c:pt idx="33">
                  <c:v>95.983333333333334</c:v>
                </c:pt>
                <c:pt idx="34">
                  <c:v>95.512500000000003</c:v>
                </c:pt>
                <c:pt idx="35">
                  <c:v>93.329166666666666</c:v>
                </c:pt>
                <c:pt idx="36">
                  <c:v>97.608695652173907</c:v>
                </c:pt>
                <c:pt idx="37">
                  <c:v>93.279999999999987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97-4B4F-8E27-9B4826D1472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Лист3!$A$6:$A$43</c:f>
              <c:strCache>
                <c:ptCount val="38"/>
                <c:pt idx="1">
                  <c:v>Негосударственные 
организации</c:v>
                </c:pt>
                <c:pt idx="2">
                  <c:v>Государственные 
организации</c:v>
                </c:pt>
                <c:pt idx="3">
                  <c:v>г. Бердск</c:v>
                </c:pt>
                <c:pt idx="4">
                  <c:v>г. Искитим</c:v>
                </c:pt>
                <c:pt idx="5">
                  <c:v>р.п. Кольцово</c:v>
                </c:pt>
                <c:pt idx="6">
                  <c:v>г. Обь</c:v>
                </c:pt>
                <c:pt idx="7">
                  <c:v>г. Новосибирск</c:v>
                </c:pt>
                <c:pt idx="8">
                  <c:v>Чулымский</c:v>
                </c:pt>
                <c:pt idx="9">
                  <c:v>Чистоозерный</c:v>
                </c:pt>
                <c:pt idx="10">
                  <c:v>Черепановский</c:v>
                </c:pt>
                <c:pt idx="11">
                  <c:v>Чановский</c:v>
                </c:pt>
                <c:pt idx="12">
                  <c:v>Усть-Таркский</c:v>
                </c:pt>
                <c:pt idx="13">
                  <c:v>Убинский</c:v>
                </c:pt>
                <c:pt idx="14">
                  <c:v>Тогучинский</c:v>
                </c:pt>
                <c:pt idx="15">
                  <c:v>Татарский</c:v>
                </c:pt>
                <c:pt idx="16">
                  <c:v>Сузунский</c:v>
                </c:pt>
                <c:pt idx="17">
                  <c:v>Северный</c:v>
                </c:pt>
                <c:pt idx="18">
                  <c:v>Ордынский</c:v>
                </c:pt>
                <c:pt idx="19">
                  <c:v>Новосибирский</c:v>
                </c:pt>
                <c:pt idx="20">
                  <c:v>Мошковский</c:v>
                </c:pt>
                <c:pt idx="21">
                  <c:v>Маслянинский</c:v>
                </c:pt>
                <c:pt idx="22">
                  <c:v>Кыштовский</c:v>
                </c:pt>
                <c:pt idx="23">
                  <c:v>Купинский</c:v>
                </c:pt>
                <c:pt idx="24">
                  <c:v>Куйбышевский</c:v>
                </c:pt>
                <c:pt idx="25">
                  <c:v>Краснозерский</c:v>
                </c:pt>
                <c:pt idx="26">
                  <c:v>Кочковский</c:v>
                </c:pt>
                <c:pt idx="27">
                  <c:v>Коченевский</c:v>
                </c:pt>
                <c:pt idx="28">
                  <c:v>Колыванский</c:v>
                </c:pt>
                <c:pt idx="29">
                  <c:v>Каргатский</c:v>
                </c:pt>
                <c:pt idx="30">
                  <c:v>Карасукский</c:v>
                </c:pt>
                <c:pt idx="31">
                  <c:v>Искитимский</c:v>
                </c:pt>
                <c:pt idx="32">
                  <c:v>Здвинский</c:v>
                </c:pt>
                <c:pt idx="33">
                  <c:v>Доволенский</c:v>
                </c:pt>
                <c:pt idx="34">
                  <c:v>Венгеровский</c:v>
                </c:pt>
                <c:pt idx="35">
                  <c:v>Болотнинский</c:v>
                </c:pt>
                <c:pt idx="36">
                  <c:v>Барабинский</c:v>
                </c:pt>
                <c:pt idx="37">
                  <c:v>Баганский</c:v>
                </c:pt>
              </c:strCache>
            </c:strRef>
          </c:cat>
          <c:val>
            <c:numRef>
              <c:f>Лист3!$K$6:$K$43</c:f>
              <c:numCache>
                <c:formatCode>0.0</c:formatCode>
                <c:ptCount val="38"/>
                <c:pt idx="0" formatCode="0.00">
                  <c:v>0</c:v>
                </c:pt>
                <c:pt idx="1">
                  <c:v>92.164705882352919</c:v>
                </c:pt>
                <c:pt idx="2">
                  <c:v>90.583333333333329</c:v>
                </c:pt>
                <c:pt idx="3">
                  <c:v>87.414285714285725</c:v>
                </c:pt>
                <c:pt idx="4">
                  <c:v>88.892307692307696</c:v>
                </c:pt>
                <c:pt idx="5">
                  <c:v>83.266666666666666</c:v>
                </c:pt>
                <c:pt idx="6">
                  <c:v>88.2</c:v>
                </c:pt>
                <c:pt idx="7">
                  <c:v>86.017381873850624</c:v>
                </c:pt>
                <c:pt idx="8">
                  <c:v>92.438888888888897</c:v>
                </c:pt>
                <c:pt idx="9">
                  <c:v>97.195454545454552</c:v>
                </c:pt>
                <c:pt idx="10">
                  <c:v>88.696296296296296</c:v>
                </c:pt>
                <c:pt idx="11">
                  <c:v>94.246153846153845</c:v>
                </c:pt>
                <c:pt idx="12">
                  <c:v>89.44</c:v>
                </c:pt>
                <c:pt idx="13">
                  <c:v>89.492857142857147</c:v>
                </c:pt>
                <c:pt idx="14">
                  <c:v>91.354838709677423</c:v>
                </c:pt>
                <c:pt idx="15">
                  <c:v>94.035483870967738</c:v>
                </c:pt>
                <c:pt idx="16">
                  <c:v>91.484210526315792</c:v>
                </c:pt>
                <c:pt idx="17">
                  <c:v>93.245454545454535</c:v>
                </c:pt>
                <c:pt idx="18">
                  <c:v>88.678571428571431</c:v>
                </c:pt>
                <c:pt idx="19">
                  <c:v>89.657894736842096</c:v>
                </c:pt>
                <c:pt idx="20">
                  <c:v>91.377777777777794</c:v>
                </c:pt>
                <c:pt idx="21">
                  <c:v>94.333333333333329</c:v>
                </c:pt>
                <c:pt idx="22">
                  <c:v>95.337499999999991</c:v>
                </c:pt>
                <c:pt idx="23">
                  <c:v>92.383870967741942</c:v>
                </c:pt>
                <c:pt idx="24">
                  <c:v>93.18214285714285</c:v>
                </c:pt>
                <c:pt idx="25">
                  <c:v>93.81785714285715</c:v>
                </c:pt>
                <c:pt idx="26">
                  <c:v>89.658333333333346</c:v>
                </c:pt>
                <c:pt idx="27">
                  <c:v>88.205000000000013</c:v>
                </c:pt>
                <c:pt idx="28">
                  <c:v>94.778947368421044</c:v>
                </c:pt>
                <c:pt idx="29">
                  <c:v>88.777777777777771</c:v>
                </c:pt>
                <c:pt idx="30">
                  <c:v>94.444827586206898</c:v>
                </c:pt>
                <c:pt idx="31">
                  <c:v>91.147619047619031</c:v>
                </c:pt>
                <c:pt idx="32">
                  <c:v>90.32</c:v>
                </c:pt>
                <c:pt idx="33">
                  <c:v>93.983333333333334</c:v>
                </c:pt>
                <c:pt idx="34">
                  <c:v>93.512500000000003</c:v>
                </c:pt>
                <c:pt idx="35">
                  <c:v>91.329166666666666</c:v>
                </c:pt>
                <c:pt idx="36">
                  <c:v>95.608695652173907</c:v>
                </c:pt>
                <c:pt idx="37">
                  <c:v>91.279999999999987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97-4B4F-8E27-9B4826D14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0720032"/>
        <c:axId val="530716424"/>
      </c:barChart>
      <c:catAx>
        <c:axId val="530720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0716424"/>
        <c:crosses val="autoZero"/>
        <c:auto val="1"/>
        <c:lblAlgn val="ctr"/>
        <c:lblOffset val="100"/>
        <c:noMultiLvlLbl val="0"/>
      </c:catAx>
      <c:valAx>
        <c:axId val="530716424"/>
        <c:scaling>
          <c:orientation val="minMax"/>
          <c:max val="1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530720032"/>
        <c:crosses val="autoZero"/>
        <c:crossBetween val="between"/>
        <c:majorUnit val="50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0.85328</cdr:x>
      <cdr:y>0.25085</cdr:y>
    </cdr:from>
    <cdr:to>
      <cdr:x>0.90691</cdr:x>
      <cdr:y>0.31369</cdr:y>
    </cdr:to>
    <cdr:sp macro="" textlink="">
      <cdr:nvSpPr>
        <cdr:cNvPr id="2" name="Стрелка: вверх 1">
          <a:extLst xmlns:a="http://schemas.openxmlformats.org/drawingml/2006/main">
            <a:ext uri="{FF2B5EF4-FFF2-40B4-BE49-F238E27FC236}">
              <a16:creationId xmlns:a16="http://schemas.microsoft.com/office/drawing/2014/main" id="{8F8355F4-F955-47F8-B87C-F3FC1F7DE049}"/>
            </a:ext>
          </a:extLst>
        </cdr:cNvPr>
        <cdr:cNvSpPr/>
      </cdr:nvSpPr>
      <cdr:spPr>
        <a:xfrm xmlns:a="http://schemas.openxmlformats.org/drawingml/2006/main">
          <a:off x="5862270" y="1303563"/>
          <a:ext cx="368440" cy="326571"/>
        </a:xfrm>
        <a:prstGeom xmlns:a="http://schemas.openxmlformats.org/drawingml/2006/main" prst="upArrow">
          <a:avLst/>
        </a:prstGeom>
        <a:solidFill xmlns:a="http://schemas.openxmlformats.org/drawingml/2006/main">
          <a:srgbClr val="0070C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0.85604</cdr:x>
      <cdr:y>0.47301</cdr:y>
    </cdr:from>
    <cdr:to>
      <cdr:x>0.91372</cdr:x>
      <cdr:y>0.52698</cdr:y>
    </cdr:to>
    <cdr:sp macro="" textlink="">
      <cdr:nvSpPr>
        <cdr:cNvPr id="3" name="Стрелка: вниз 2">
          <a:extLst xmlns:a="http://schemas.openxmlformats.org/drawingml/2006/main">
            <a:ext uri="{FF2B5EF4-FFF2-40B4-BE49-F238E27FC236}">
              <a16:creationId xmlns:a16="http://schemas.microsoft.com/office/drawing/2014/main" id="{0714B93E-F6DD-4C6A-B905-894F766841C9}"/>
            </a:ext>
          </a:extLst>
        </cdr:cNvPr>
        <cdr:cNvSpPr/>
      </cdr:nvSpPr>
      <cdr:spPr>
        <a:xfrm xmlns:a="http://schemas.openxmlformats.org/drawingml/2006/main">
          <a:off x="6434691" y="2824426"/>
          <a:ext cx="433569" cy="322261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0.13127</cdr:y>
    </cdr:from>
    <cdr:to>
      <cdr:x>0.35585</cdr:x>
      <cdr:y>0.64151</cdr:y>
    </cdr:to>
    <cdr:sp macro="" textlink="">
      <cdr:nvSpPr>
        <cdr:cNvPr id="4" name="Выноска: стрелка вправо 3">
          <a:extLst xmlns:a="http://schemas.openxmlformats.org/drawingml/2006/main">
            <a:ext uri="{FF2B5EF4-FFF2-40B4-BE49-F238E27FC236}">
              <a16:creationId xmlns:a16="http://schemas.microsoft.com/office/drawing/2014/main" id="{C033B61F-721F-45E0-A59D-35408E7C0AF0}"/>
            </a:ext>
          </a:extLst>
        </cdr:cNvPr>
        <cdr:cNvSpPr/>
      </cdr:nvSpPr>
      <cdr:spPr>
        <a:xfrm xmlns:a="http://schemas.openxmlformats.org/drawingml/2006/main">
          <a:off x="0" y="530151"/>
          <a:ext cx="2674850" cy="2060649"/>
        </a:xfrm>
        <a:prstGeom xmlns:a="http://schemas.openxmlformats.org/drawingml/2006/main" prst="rightArrowCallout">
          <a:avLst>
            <a:gd name="adj1" fmla="val 23038"/>
            <a:gd name="adj2" fmla="val 25000"/>
            <a:gd name="adj3" fmla="val 26397"/>
            <a:gd name="adj4" fmla="val 67171"/>
          </a:avLst>
        </a:prstGeom>
        <a:noFill xmlns:a="http://schemas.openxmlformats.org/drawingml/2006/main"/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Подтвердили полностью:</a:t>
          </a:r>
        </a:p>
        <a:p xmlns:a="http://schemas.openxmlformats.org/drawingml/2006/main">
          <a:r>
            <a:rPr lang="ru-RU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Здвинский</a:t>
          </a:r>
          <a:endParaRPr lang="ru-RU" sz="1800" b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Колыванский</a:t>
          </a:r>
          <a:endParaRPr lang="ru-RU" sz="1800" b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Купинский</a:t>
          </a:r>
          <a:endParaRPr lang="ru-RU" sz="1800" b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Сузунский</a:t>
          </a:r>
        </a:p>
        <a:p xmlns:a="http://schemas.openxmlformats.org/drawingml/2006/main">
          <a:r>
            <a:rPr lang="ru-RU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Тогучинский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20ADFF7-6030-499C-8C7B-34ECED049157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F3F228-E80C-41B6-B7B7-406AD0C01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B851EF2-C284-4980-B071-5450CFB4BA94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7205A4-8F79-42B2-B407-FBC4C1ADB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46097DA-F140-4B2C-9C68-21ED7CAA7A4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205A4-8F79-42B2-B407-FBC4C1ADB56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ru-RU" sz="105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EDC04C-A41E-4701-9A98-6ED17234B7D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ru-RU" sz="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1B325C-BA31-4670-83CA-DFB67E5CB8C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14AAD8-1A8E-4A40-B457-959A03C54BF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205A4-8F79-42B2-B407-FBC4C1ADB56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205A4-8F79-42B2-B407-FBC4C1ADB56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205A4-8F79-42B2-B407-FBC4C1ADB56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7205A4-8F79-42B2-B407-FBC4C1ADB56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176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205A4-8F79-42B2-B407-FBC4C1ADB56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E4D886D-4C8B-49BF-9BC6-A5C1909CC65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BB4A4A-5D19-4B28-A8C8-CA449B13567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BB4A4A-5D19-4B28-A8C8-CA449B13567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FDF1EB-D75D-4491-AC5A-57973778A46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7205A4-8F79-42B2-B407-FBC4C1ADB56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95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205A4-8F79-42B2-B407-FBC4C1ADB56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18ADA7-5541-499D-94B7-2C60C5C0B4A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18ADA7-5541-499D-94B7-2C60C5C0B4A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205A4-8F79-42B2-B407-FBC4C1ADB56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49"/>
            <a:ext cx="7772400" cy="109539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  <a:cs typeface="+mn-cs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0F4DB-0310-4D61-93AD-C6F109EA4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70F9F-CD5C-4A90-9EEF-CF05C6B0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44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DEEF-1C85-4B42-BF55-EF93AED1B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B594-305D-479E-B991-BC152899C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C4B4E-E5E8-4BCE-9C59-0E7ADC2DE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C896F-70CB-4B57-B6CD-E4CB64929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965C4-E571-400D-A111-9E712E101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24E81-F7A6-4FD0-9F5F-891F30E61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614C3-F69E-4705-A542-041A8BF88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910D6-D6C8-4E70-B4E8-0C1DAD3B8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79B23-FD37-47DF-B5A3-00303A4F5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4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609600" y="1566868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  <a:cs typeface="+mn-cs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07BDE2E-2465-4CA4-99DB-165CE3F81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0" r:id="rId1"/>
    <p:sldLayoutId id="2147484850" r:id="rId2"/>
    <p:sldLayoutId id="2147484851" r:id="rId3"/>
    <p:sldLayoutId id="2147484852" r:id="rId4"/>
    <p:sldLayoutId id="2147484853" r:id="rId5"/>
    <p:sldLayoutId id="2147484854" r:id="rId6"/>
    <p:sldLayoutId id="2147484855" r:id="rId7"/>
    <p:sldLayoutId id="2147484856" r:id="rId8"/>
    <p:sldLayoutId id="2147484857" r:id="rId9"/>
    <p:sldLayoutId id="2147484858" r:id="rId10"/>
    <p:sldLayoutId id="21474848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os54.ru" TargetMode="External"/><Relationship Id="rId4" Type="http://schemas.openxmlformats.org/officeDocument/2006/relationships/hyperlink" Target="http://www.os54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19400"/>
            <a:ext cx="7772400" cy="1905000"/>
          </a:xfrm>
        </p:spPr>
        <p:txBody>
          <a:bodyPr/>
          <a:lstStyle/>
          <a:p>
            <a:pPr algn="ctr" eaLnBrk="1" hangingPunct="1">
              <a:defRPr/>
            </a:pPr>
            <a:br>
              <a:rPr lang="ru-RU" sz="3600" b="1" dirty="0"/>
            </a:br>
            <a:r>
              <a:rPr lang="ru-RU" sz="2800" b="1" dirty="0"/>
              <a:t>Результаты независимой оценки качества условий осуществления образовательной деятельности организациями, проведённой в  202</a:t>
            </a:r>
            <a:r>
              <a:rPr lang="en-US" sz="2800" b="1" dirty="0"/>
              <a:t>2</a:t>
            </a:r>
            <a:r>
              <a:rPr lang="ru-RU" sz="2800" b="1" dirty="0"/>
              <a:t> году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5486400"/>
            <a:ext cx="6629400" cy="1066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Ярославцева Наталья Васильевна,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директор ГКУ НСО «Новосибирский институт мониторинга и развития образования»</a:t>
            </a:r>
          </a:p>
          <a:p>
            <a:pPr algn="r" eaLnBrk="1" hangingPunct="1">
              <a:lnSpc>
                <a:spcPct val="90000"/>
              </a:lnSpc>
            </a:pP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"/>
            <a:ext cx="4038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D9C0449-3F2D-45AB-91BB-359013399B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259482"/>
              </p:ext>
            </p:extLst>
          </p:nvPr>
        </p:nvGraphicFramePr>
        <p:xfrm>
          <a:off x="381000" y="533400"/>
          <a:ext cx="8001000" cy="556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I. </a:t>
            </a:r>
            <a:r>
              <a:rPr lang="ru-RU" sz="2400" b="1" dirty="0">
                <a:solidFill>
                  <a:schemeClr val="tx1"/>
                </a:solidFill>
              </a:rPr>
              <a:t>Открытость и доступность информации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об организациях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048003" y="1676400"/>
            <a:ext cx="30908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3000" kern="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971800" y="2133600"/>
            <a:ext cx="25146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1400" b="1" kern="0" dirty="0"/>
              <a:t>2 показатель:</a:t>
            </a: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1400" kern="0" dirty="0"/>
              <a:t> наличие на официальном сайте организации информации о дистанционных способах обратной связи и взаимодействия с получателями услуг и их функционирование</a:t>
            </a: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400" b="1" kern="0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1400" b="1" kern="0" dirty="0">
                <a:solidFill>
                  <a:srgbClr val="FF0000"/>
                </a:solidFill>
              </a:rPr>
              <a:t>Только 2% </a:t>
            </a:r>
            <a:r>
              <a:rPr lang="ru-RU" sz="1400" b="1" kern="0" dirty="0" err="1">
                <a:solidFill>
                  <a:srgbClr val="FF0000"/>
                </a:solidFill>
              </a:rPr>
              <a:t>общеобразователь-ных</a:t>
            </a:r>
            <a:r>
              <a:rPr lang="ru-RU" sz="1400" b="1" kern="0" dirty="0">
                <a:solidFill>
                  <a:srgbClr val="FF0000"/>
                </a:solidFill>
              </a:rPr>
              <a:t> организаций не представляют на своих сайтах электронные сервисы в ПОЛНОМ объеме</a:t>
            </a: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400" b="1" kern="0" dirty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200" b="1" kern="0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400" b="1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400" b="1" kern="0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400" b="1" kern="0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kern="0" dirty="0"/>
              <a:t> </a:t>
            </a: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b="1" kern="0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b="1" kern="0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200" b="1" kern="0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200" b="1" kern="0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200" b="1" kern="0" dirty="0"/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791200" y="2133600"/>
            <a:ext cx="30480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469900" indent="-469900"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1400" b="1" kern="0" dirty="0"/>
              <a:t>3 показатель:</a:t>
            </a:r>
            <a:r>
              <a:rPr lang="ru-RU" sz="1400" kern="0" dirty="0"/>
              <a:t> </a:t>
            </a: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1400" kern="0" dirty="0"/>
              <a:t> доля получателей образовательных услуг, удовлетворенных открытостью, полнотой и доступностью информации о деятельности организации</a:t>
            </a: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sz="1400" kern="0" dirty="0"/>
          </a:p>
          <a:p>
            <a:pPr algn="ctr">
              <a:defRPr/>
            </a:pPr>
            <a:r>
              <a:rPr lang="ru-RU" sz="1400" b="1" kern="0" dirty="0">
                <a:solidFill>
                  <a:srgbClr val="FF0000"/>
                </a:solidFill>
              </a:rPr>
              <a:t>Получатели образовательных услуг 48% организаций  абсолютно довольны</a:t>
            </a:r>
          </a:p>
          <a:p>
            <a:pPr algn="ctr">
              <a:defRPr/>
            </a:pPr>
            <a:endParaRPr lang="ru-RU" sz="1400" b="1" dirty="0">
              <a:solidFill>
                <a:schemeClr val="accent2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accent2"/>
                </a:solidFill>
              </a:rPr>
              <a:t>ЛИДЕРЫ: </a:t>
            </a:r>
            <a:r>
              <a:rPr lang="ru-RU" sz="1400" b="1" dirty="0" err="1">
                <a:solidFill>
                  <a:schemeClr val="accent2"/>
                </a:solidFill>
              </a:rPr>
              <a:t>Чистоозерный</a:t>
            </a:r>
            <a:r>
              <a:rPr lang="ru-RU" sz="1400" b="1" dirty="0">
                <a:solidFill>
                  <a:schemeClr val="accent2"/>
                </a:solidFill>
              </a:rPr>
              <a:t>,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2"/>
                </a:solidFill>
              </a:rPr>
              <a:t>Барабинский, </a:t>
            </a:r>
            <a:r>
              <a:rPr lang="ru-RU" sz="1400" b="1" dirty="0" err="1">
                <a:solidFill>
                  <a:schemeClr val="accent2"/>
                </a:solidFill>
              </a:rPr>
              <a:t>Кыштовский</a:t>
            </a:r>
            <a:r>
              <a:rPr lang="ru-RU" sz="1400" b="1" dirty="0">
                <a:solidFill>
                  <a:schemeClr val="accent2"/>
                </a:solidFill>
              </a:rPr>
              <a:t>,</a:t>
            </a:r>
          </a:p>
          <a:p>
            <a:pPr algn="ctr">
              <a:defRPr/>
            </a:pPr>
            <a:r>
              <a:rPr lang="ru-RU" sz="1400" b="1" dirty="0" err="1">
                <a:solidFill>
                  <a:schemeClr val="accent2"/>
                </a:solidFill>
              </a:rPr>
              <a:t>Краснозёрский</a:t>
            </a:r>
            <a:r>
              <a:rPr lang="ru-RU" sz="1400" b="1" dirty="0">
                <a:solidFill>
                  <a:schemeClr val="accent2"/>
                </a:solidFill>
              </a:rPr>
              <a:t>, </a:t>
            </a:r>
            <a:r>
              <a:rPr lang="ru-RU" sz="1400" b="1" dirty="0" err="1">
                <a:solidFill>
                  <a:schemeClr val="accent2"/>
                </a:solidFill>
              </a:rPr>
              <a:t>Здвинский</a:t>
            </a:r>
            <a:r>
              <a:rPr lang="ru-RU" sz="1400" b="1" dirty="0">
                <a:solidFill>
                  <a:schemeClr val="accent2"/>
                </a:solidFill>
              </a:rPr>
              <a:t>,</a:t>
            </a:r>
          </a:p>
          <a:p>
            <a:pPr algn="ctr">
              <a:defRPr/>
            </a:pPr>
            <a:r>
              <a:rPr lang="ru-RU" sz="1400" b="1" dirty="0" err="1">
                <a:solidFill>
                  <a:schemeClr val="accent2"/>
                </a:solidFill>
              </a:rPr>
              <a:t>Маслянинский</a:t>
            </a:r>
            <a:r>
              <a:rPr lang="ru-RU" sz="1400" b="1" dirty="0">
                <a:solidFill>
                  <a:schemeClr val="accent2"/>
                </a:solidFill>
              </a:rPr>
              <a:t>,  </a:t>
            </a:r>
            <a:r>
              <a:rPr lang="ru-RU" sz="1400" b="1" kern="0" dirty="0">
                <a:solidFill>
                  <a:schemeClr val="accent2"/>
                </a:solidFill>
              </a:rPr>
              <a:t>Карасукский, Татарский,</a:t>
            </a:r>
          </a:p>
          <a:p>
            <a:pPr algn="ctr">
              <a:defRPr/>
            </a:pPr>
            <a:r>
              <a:rPr lang="ru-RU" sz="1400" b="1" kern="0" dirty="0">
                <a:solidFill>
                  <a:schemeClr val="accent2"/>
                </a:solidFill>
              </a:rPr>
              <a:t>Венгеровский районы</a:t>
            </a:r>
          </a:p>
          <a:p>
            <a:pPr algn="ctr">
              <a:defRPr/>
            </a:pPr>
            <a:endParaRPr lang="ru-RU" sz="1400" b="1" kern="0" dirty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28600" y="2133600"/>
            <a:ext cx="25146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600" b="1" dirty="0"/>
              <a:t>1 показатель: </a:t>
            </a:r>
          </a:p>
          <a:p>
            <a:pPr algn="ctr">
              <a:defRPr/>
            </a:pPr>
            <a:r>
              <a:rPr lang="ru-RU" sz="1400" dirty="0"/>
              <a:t>соответствие информации о деятельности организации, размещенной на общедоступных информационных ресурсах – САЙТЫ и СТЕНДЫ</a:t>
            </a:r>
          </a:p>
          <a:p>
            <a:pPr algn="ctr">
              <a:defRPr/>
            </a:pPr>
            <a:endParaRPr lang="ru-RU" sz="14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FF0000"/>
                </a:solidFill>
              </a:rPr>
              <a:t>57% организаций размещают на сайте и на стенде все необходимые позиции</a:t>
            </a:r>
          </a:p>
          <a:p>
            <a:pPr algn="ctr">
              <a:defRPr/>
            </a:pPr>
            <a:endParaRPr lang="ru-RU" sz="14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II. </a:t>
            </a:r>
            <a:r>
              <a:rPr lang="ru-RU" sz="2400" b="1" dirty="0">
                <a:solidFill>
                  <a:schemeClr val="tx1"/>
                </a:solidFill>
              </a:rPr>
              <a:t>Комфортность условий,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в которых ведётся образовательная деятельность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52400" y="1981200"/>
            <a:ext cx="2514600" cy="4648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400" b="1" dirty="0"/>
              <a:t>1 показатель: </a:t>
            </a:r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r>
              <a:rPr lang="ru-RU" sz="1400" b="1" dirty="0"/>
              <a:t>Обеспечение в организации комфортных условий, в которых осуществляется образовательная деятельность:</a:t>
            </a:r>
          </a:p>
          <a:p>
            <a:pPr algn="ctr">
              <a:defRPr/>
            </a:pPr>
            <a:endParaRPr lang="ru-RU" sz="1200" b="1" dirty="0"/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b="1" dirty="0"/>
              <a:t>санитарное состояние помещений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b="1" dirty="0"/>
              <a:t>наличие и доступность санитарно-гигиенических помещений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b="1" dirty="0"/>
              <a:t>наличие и понятность навигации внутри здания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b="1" dirty="0"/>
              <a:t>наличие и доступность питьевой воды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200" b="1" dirty="0"/>
              <a:t>наличие зоны отдыха</a:t>
            </a:r>
          </a:p>
          <a:p>
            <a:pPr>
              <a:buFont typeface="Arial" pitchFamily="34" charset="0"/>
              <a:buChar char="•"/>
              <a:defRPr/>
            </a:pPr>
            <a:endParaRPr lang="ru-RU" sz="1200" b="1" dirty="0"/>
          </a:p>
          <a:p>
            <a:pPr>
              <a:buFont typeface="Arial" pitchFamily="34" charset="0"/>
              <a:buChar char="•"/>
              <a:defRPr/>
            </a:pPr>
            <a:endParaRPr lang="ru-RU" sz="800" b="1" dirty="0"/>
          </a:p>
          <a:p>
            <a:pPr>
              <a:buFont typeface="Arial" pitchFamily="34" charset="0"/>
              <a:buChar char="•"/>
              <a:defRPr/>
            </a:pPr>
            <a:endParaRPr lang="ru-RU" sz="800" b="1" dirty="0"/>
          </a:p>
          <a:p>
            <a:pPr>
              <a:buFont typeface="Arial" pitchFamily="34" charset="0"/>
              <a:buChar char="•"/>
              <a:defRPr/>
            </a:pPr>
            <a:endParaRPr lang="ru-RU" sz="1400" b="1" dirty="0"/>
          </a:p>
          <a:p>
            <a:pPr algn="ctr">
              <a:buFont typeface="Arial" pitchFamily="34" charset="0"/>
              <a:buChar char="•"/>
              <a:defRPr/>
            </a:pPr>
            <a:endParaRPr lang="ru-RU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324600" y="1981200"/>
            <a:ext cx="2438400" cy="4876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400" b="1" dirty="0"/>
              <a:t>2 показатель: </a:t>
            </a:r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r>
              <a:rPr lang="ru-RU" sz="1400" b="1" dirty="0"/>
              <a:t>Доля получателей образовательных услуг, удовлетворенных комфортностью условий, в которых осуществляется образовательная деятельность </a:t>
            </a:r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r>
              <a:rPr lang="ru-RU" sz="1400" b="1" dirty="0">
                <a:solidFill>
                  <a:schemeClr val="accent6"/>
                </a:solidFill>
              </a:rPr>
              <a:t>Все респонденты  из 48% ОО полностью удовлетворены  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6"/>
                </a:solidFill>
              </a:rPr>
              <a:t>комфортностью  условий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 bwMode="auto">
          <a:xfrm>
            <a:off x="3162300" y="2209800"/>
            <a:ext cx="2667000" cy="1676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b="1" dirty="0">
              <a:cs typeface="+mn-cs"/>
            </a:endParaRPr>
          </a:p>
          <a:p>
            <a:pPr algn="ctr">
              <a:defRPr/>
            </a:pPr>
            <a:r>
              <a:rPr lang="ru-RU" b="1" dirty="0">
                <a:cs typeface="+mn-cs"/>
              </a:rPr>
              <a:t>от </a:t>
            </a:r>
            <a:r>
              <a:rPr lang="ru-RU" b="1" dirty="0">
                <a:solidFill>
                  <a:schemeClr val="accent2"/>
                </a:solidFill>
                <a:cs typeface="+mn-cs"/>
              </a:rPr>
              <a:t>38</a:t>
            </a:r>
            <a:r>
              <a:rPr lang="ru-RU" b="1" dirty="0">
                <a:cs typeface="+mn-cs"/>
              </a:rPr>
              <a:t> до </a:t>
            </a:r>
            <a:r>
              <a:rPr lang="ru-RU" b="1" dirty="0">
                <a:solidFill>
                  <a:schemeClr val="accent2"/>
                </a:solidFill>
                <a:cs typeface="+mn-cs"/>
              </a:rPr>
              <a:t>100</a:t>
            </a:r>
            <a:r>
              <a:rPr lang="ru-RU" b="1" dirty="0">
                <a:cs typeface="+mn-cs"/>
              </a:rPr>
              <a:t> баллов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010400" cy="5334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</a:rPr>
              <a:t>III. </a:t>
            </a:r>
            <a:r>
              <a:rPr lang="ru-RU" sz="2400" b="1" dirty="0">
                <a:solidFill>
                  <a:schemeClr val="tx1"/>
                </a:solidFill>
              </a:rPr>
              <a:t>Доступность услуг для инвалидов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28600" y="883606"/>
            <a:ext cx="8839200" cy="409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600" b="1" dirty="0">
                <a:solidFill>
                  <a:schemeClr val="accent6"/>
                </a:solidFill>
              </a:rPr>
              <a:t>70% организаций получили высокие оценки респондентов</a:t>
            </a:r>
            <a:endParaRPr lang="en-US" sz="1600" b="1" dirty="0">
              <a:solidFill>
                <a:schemeClr val="accent6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ru-RU" sz="1600" b="1" dirty="0">
              <a:latin typeface="Times New Roman" pitchFamily="18" charset="0"/>
              <a:cs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endParaRPr lang="en-US" b="1" dirty="0">
              <a:latin typeface="Times New Roman" pitchFamily="18" charset="0"/>
              <a:cs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>
                <a:cs typeface="+mn-cs"/>
              </a:rPr>
              <a:t> 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6477000" y="1217634"/>
            <a:ext cx="26670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>
                <a:cs typeface="+mn-cs"/>
              </a:rPr>
              <a:t>от</a:t>
            </a:r>
            <a:r>
              <a:rPr lang="ru-RU" b="1" dirty="0">
                <a:solidFill>
                  <a:srgbClr val="FF0000"/>
                </a:solidFill>
                <a:cs typeface="+mn-cs"/>
              </a:rPr>
              <a:t> 8 </a:t>
            </a:r>
            <a:r>
              <a:rPr lang="ru-RU" b="1" dirty="0">
                <a:cs typeface="+mn-cs"/>
              </a:rPr>
              <a:t>до </a:t>
            </a:r>
            <a:r>
              <a:rPr lang="en-US" b="1" dirty="0">
                <a:solidFill>
                  <a:srgbClr val="FF0000"/>
                </a:solidFill>
                <a:cs typeface="+mn-cs"/>
              </a:rPr>
              <a:t>100</a:t>
            </a:r>
            <a:r>
              <a:rPr lang="ru-RU" b="1" dirty="0">
                <a:cs typeface="+mn-cs"/>
              </a:rPr>
              <a:t> баллов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32F1DEE-F277-404C-B6CE-A0D1F97291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688012"/>
              </p:ext>
            </p:extLst>
          </p:nvPr>
        </p:nvGraphicFramePr>
        <p:xfrm>
          <a:off x="685800" y="18288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609600"/>
            <a:ext cx="8001000" cy="530229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IV-V. </a:t>
            </a:r>
            <a:r>
              <a:rPr lang="ru-RU" sz="2400" b="1" dirty="0">
                <a:solidFill>
                  <a:schemeClr val="tx1"/>
                </a:solidFill>
              </a:rPr>
              <a:t>Удовлетворённость качеством условий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одержимое 6"/>
          <p:cNvSpPr txBox="1">
            <a:spLocks/>
          </p:cNvSpPr>
          <p:nvPr/>
        </p:nvSpPr>
        <p:spPr bwMode="auto">
          <a:xfrm>
            <a:off x="304800" y="1981200"/>
            <a:ext cx="5029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lvl="0" indent="-174625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dirty="0"/>
              <a:t>Более 80% респондентов удовлетворены доброжелательностью и вежливостью работников организаций</a:t>
            </a:r>
          </a:p>
          <a:p>
            <a:pPr marL="174625" lvl="0" indent="-174625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ü"/>
            </a:pPr>
            <a:endParaRPr lang="ru-RU" dirty="0"/>
          </a:p>
          <a:p>
            <a:pPr marL="174625" lvl="0" indent="-174625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ru-RU" dirty="0"/>
              <a:t>Только половина опрошенных респондентов полностью удовлетворены качеством организационных условий </a:t>
            </a:r>
            <a:br>
              <a:rPr lang="ru-RU" dirty="0"/>
            </a:br>
            <a:r>
              <a:rPr lang="ru-RU" dirty="0"/>
              <a:t>оказания услуг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33382C51-BC0E-434B-B2B4-DAC8E6EF2149}"/>
              </a:ext>
            </a:extLst>
          </p:cNvPr>
          <p:cNvSpPr/>
          <p:nvPr/>
        </p:nvSpPr>
        <p:spPr bwMode="auto">
          <a:xfrm>
            <a:off x="5843392" y="2438400"/>
            <a:ext cx="2667000" cy="1676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b="1" dirty="0">
              <a:cs typeface="+mn-cs"/>
            </a:endParaRPr>
          </a:p>
          <a:p>
            <a:pPr algn="ctr">
              <a:defRPr/>
            </a:pPr>
            <a:r>
              <a:rPr lang="ru-RU" b="1" dirty="0">
                <a:cs typeface="+mn-cs"/>
              </a:rPr>
              <a:t>от </a:t>
            </a:r>
            <a:r>
              <a:rPr lang="ru-RU" b="1" dirty="0">
                <a:solidFill>
                  <a:schemeClr val="accent2"/>
                </a:solidFill>
                <a:cs typeface="+mn-cs"/>
              </a:rPr>
              <a:t>61</a:t>
            </a:r>
            <a:r>
              <a:rPr lang="ru-RU" b="1" dirty="0">
                <a:cs typeface="+mn-cs"/>
              </a:rPr>
              <a:t> до </a:t>
            </a:r>
            <a:r>
              <a:rPr lang="ru-RU" b="1" dirty="0">
                <a:solidFill>
                  <a:schemeClr val="accent2"/>
                </a:solidFill>
                <a:cs typeface="+mn-cs"/>
              </a:rPr>
              <a:t>100</a:t>
            </a:r>
            <a:r>
              <a:rPr lang="ru-RU" b="1" dirty="0">
                <a:cs typeface="+mn-cs"/>
              </a:rPr>
              <a:t> баллов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00" y="533401"/>
            <a:ext cx="9144000" cy="609599"/>
          </a:xfrm>
        </p:spPr>
        <p:txBody>
          <a:bodyPr/>
          <a:lstStyle/>
          <a:p>
            <a:pPr algn="r"/>
            <a:r>
              <a:rPr lang="ru-RU" sz="2400" b="1" dirty="0"/>
              <a:t>Динамика результатов независимой оценки</a:t>
            </a:r>
            <a:br>
              <a:rPr lang="ru-RU" sz="2400" b="1" dirty="0"/>
            </a:br>
            <a:r>
              <a:rPr lang="ru-RU" sz="2400" b="1" dirty="0"/>
              <a:t>   </a:t>
            </a:r>
            <a:r>
              <a:rPr lang="ru-RU" sz="1400" b="1" dirty="0">
                <a:solidFill>
                  <a:srgbClr val="FF0000"/>
                </a:solidFill>
              </a:rPr>
              <a:t>2020 год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2022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FB1C049-B54E-41A0-BE82-D575F18291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681297"/>
              </p:ext>
            </p:extLst>
          </p:nvPr>
        </p:nvGraphicFramePr>
        <p:xfrm>
          <a:off x="533400" y="1028700"/>
          <a:ext cx="2209800" cy="560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541BDF1B-C63B-4772-953D-13BA59118A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258256"/>
              </p:ext>
            </p:extLst>
          </p:nvPr>
        </p:nvGraphicFramePr>
        <p:xfrm>
          <a:off x="2323274" y="1003300"/>
          <a:ext cx="1873250" cy="627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66E693F8-7547-4E17-8260-2DB1F43BAD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117521"/>
              </p:ext>
            </p:extLst>
          </p:nvPr>
        </p:nvGraphicFramePr>
        <p:xfrm>
          <a:off x="3810000" y="1117600"/>
          <a:ext cx="2171701" cy="543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E5B9D982-C0D3-4DFB-B71A-CAB8B25E97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761862"/>
              </p:ext>
            </p:extLst>
          </p:nvPr>
        </p:nvGraphicFramePr>
        <p:xfrm>
          <a:off x="5263324" y="1219200"/>
          <a:ext cx="2394776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5BF799FE-6125-4AE6-9A52-2C35E641DE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711006"/>
              </p:ext>
            </p:extLst>
          </p:nvPr>
        </p:nvGraphicFramePr>
        <p:xfrm>
          <a:off x="7315200" y="1143000"/>
          <a:ext cx="2009776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482" y="571502"/>
            <a:ext cx="9144000" cy="838199"/>
          </a:xfrm>
        </p:spPr>
        <p:txBody>
          <a:bodyPr/>
          <a:lstStyle/>
          <a:p>
            <a:pPr algn="ctr"/>
            <a:r>
              <a:rPr lang="ru-RU" sz="2400" b="1" dirty="0"/>
              <a:t>Динамика результатов независимой оценки:</a:t>
            </a:r>
            <a:br>
              <a:rPr lang="ru-RU" sz="2400" b="1" dirty="0"/>
            </a:br>
            <a:r>
              <a:rPr lang="ru-RU" sz="2400" b="1" dirty="0"/>
              <a:t>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33819" y="17152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городу Новосибирску 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9FFBB149-E78E-4F5E-B312-4C5AF9F645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911725"/>
              </p:ext>
            </p:extLst>
          </p:nvPr>
        </p:nvGraphicFramePr>
        <p:xfrm>
          <a:off x="393506" y="2324652"/>
          <a:ext cx="2291603" cy="35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99982567-8F62-41EF-9DF7-6DA070168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974905"/>
              </p:ext>
            </p:extLst>
          </p:nvPr>
        </p:nvGraphicFramePr>
        <p:xfrm>
          <a:off x="2557674" y="2486185"/>
          <a:ext cx="1591234" cy="3069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E469320-3A89-4A40-8E12-FF3B317C9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525893"/>
              </p:ext>
            </p:extLst>
          </p:nvPr>
        </p:nvGraphicFramePr>
        <p:xfrm>
          <a:off x="4026328" y="2377887"/>
          <a:ext cx="1591234" cy="3130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24D358F2-37C8-4D19-A6DC-2ECBDCA05D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658564"/>
              </p:ext>
            </p:extLst>
          </p:nvPr>
        </p:nvGraphicFramePr>
        <p:xfrm>
          <a:off x="5494981" y="2514600"/>
          <a:ext cx="1714500" cy="2917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776CAACD-56B1-46C3-BEA6-297B883803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270859"/>
              </p:ext>
            </p:extLst>
          </p:nvPr>
        </p:nvGraphicFramePr>
        <p:xfrm>
          <a:off x="7214700" y="2133600"/>
          <a:ext cx="1714500" cy="337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5"/>
            <a:ext cx="8001000" cy="838196"/>
          </a:xfrm>
        </p:spPr>
        <p:txBody>
          <a:bodyPr/>
          <a:lstStyle/>
          <a:p>
            <a:pPr algn="ctr"/>
            <a:r>
              <a:rPr lang="ru-RU" sz="2400" b="1" dirty="0"/>
              <a:t>Основные недостатки, выявленные по результатам независимой оценки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400" b="1" dirty="0"/>
              <a:t>Несоответствие информации на официальном сайте организации требованиям нормативно-правовых актов</a:t>
            </a:r>
          </a:p>
          <a:p>
            <a:pPr algn="just">
              <a:buNone/>
            </a:pPr>
            <a:endParaRPr lang="ru-RU" sz="1400" b="1" dirty="0"/>
          </a:p>
          <a:p>
            <a:pPr algn="just"/>
            <a:r>
              <a:rPr lang="ru-RU" sz="1400" b="1" dirty="0"/>
              <a:t>Недостатки оборудования территории, прилегающей к организации, и ее помещений с учетом доступности для инвалидов: оборудованные группы пандусами/подъемными платформами; выделенные стоянки для автотранспортных средств инвалидов;  адаптированные  лифты, поручни, расширенные дверные проемы; сменные кресло-коляски; специально оборудованные санитарно-гигиенические помещения в организации</a:t>
            </a:r>
          </a:p>
          <a:p>
            <a:pPr algn="just">
              <a:buNone/>
            </a:pPr>
            <a:endParaRPr lang="ru-RU" sz="1400" b="1" dirty="0"/>
          </a:p>
          <a:p>
            <a:pPr algn="just"/>
            <a:r>
              <a:rPr lang="ru-RU" sz="1400" b="1" dirty="0"/>
              <a:t>Отсутствие условий доступности, позволяющих инвалидам получать услуги наравне с другими: дублирование для инвалидов по слуху и зрению звуковой и зрительной информации; дублирование надписей, знаков и иной текстовой и графической информации знаками, выполненными рельефно-точечным шрифтом Брайля; возможность представления инвалидам по слуху (</a:t>
            </a:r>
            <a:r>
              <a:rPr lang="ru-RU" sz="1400" b="1" dirty="0" err="1"/>
              <a:t>слуху</a:t>
            </a:r>
            <a:r>
              <a:rPr lang="ru-RU" sz="1400" b="1" dirty="0"/>
              <a:t> и зрению) услуг </a:t>
            </a:r>
            <a:r>
              <a:rPr lang="ru-RU" sz="1400" b="1" dirty="0" err="1"/>
              <a:t>сурдопереводчика</a:t>
            </a:r>
            <a:r>
              <a:rPr lang="ru-RU" sz="1400" b="1" dirty="0"/>
              <a:t> (</a:t>
            </a:r>
            <a:r>
              <a:rPr lang="ru-RU" sz="1400" b="1" dirty="0" err="1"/>
              <a:t>тифлосурдопереводчика</a:t>
            </a:r>
            <a:r>
              <a:rPr lang="ru-RU" sz="1400" b="1" dirty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955EE4D2-6C72-4F89-A4C2-CDE16E4ACE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513776"/>
              </p:ext>
            </p:extLst>
          </p:nvPr>
        </p:nvGraphicFramePr>
        <p:xfrm>
          <a:off x="813603" y="1905000"/>
          <a:ext cx="751679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991D811-FF6D-4C0F-8BD4-73793154A602}"/>
              </a:ext>
            </a:extLst>
          </p:cNvPr>
          <p:cNvSpPr txBox="1">
            <a:spLocks/>
          </p:cNvSpPr>
          <p:nvPr/>
        </p:nvSpPr>
        <p:spPr>
          <a:xfrm>
            <a:off x="574675" y="304805"/>
            <a:ext cx="8001000" cy="83819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b="1" kern="0" dirty="0"/>
              <a:t>Выборочная экспертиза</a:t>
            </a:r>
          </a:p>
          <a:p>
            <a:pPr algn="ctr"/>
            <a:r>
              <a:rPr lang="ru-RU" sz="2400" b="1" kern="0" dirty="0"/>
              <a:t>(по две школы от муниципального района)</a:t>
            </a:r>
          </a:p>
        </p:txBody>
      </p:sp>
    </p:spTree>
    <p:extLst>
      <p:ext uri="{BB962C8B-B14F-4D97-AF65-F5344CB8AC3E}">
        <p14:creationId xmlns:p14="http://schemas.microsoft.com/office/powerpoint/2010/main" val="3656189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990600"/>
          </a:xfrm>
        </p:spPr>
        <p:txBody>
          <a:bodyPr/>
          <a:lstStyle/>
          <a:p>
            <a:pPr algn="ctr"/>
            <a:r>
              <a:rPr lang="ru-RU" sz="2000" b="1" dirty="0"/>
              <a:t>Предложения </a:t>
            </a:r>
            <a:br>
              <a:rPr lang="ru-RU" sz="2000" b="1" dirty="0"/>
            </a:br>
            <a:r>
              <a:rPr lang="ru-RU" sz="2000" b="1" dirty="0"/>
              <a:t>Общественного совета по проведению независимой оценки при министерстве образования Новосибирской области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algn="just"/>
            <a:r>
              <a:rPr lang="ru-RU" sz="1400" b="1" dirty="0"/>
              <a:t>Подготовить нормативный документ (приказ) о Региональном плане деятельности по устранению недостатков качества условий осуществления образовательной деятельности, выявленных в ходе проведения независимой оценки.</a:t>
            </a:r>
          </a:p>
          <a:p>
            <a:pPr algn="just"/>
            <a:r>
              <a:rPr lang="ru-RU" sz="1400" b="1" dirty="0"/>
              <a:t>Поставить под особый контроль образовательные организации, получившие худшие результаты независимой оценки и учитывать их при организации контрольно-надзорной деятельности.</a:t>
            </a:r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/>
              <a:t>Рассмотреть вопрос о формировании и утверждении Планов мероприятий организаций, осуществляющих образовательную деятельность, с разделом финансового обеспечения их реализации в части доступности услуг для инвалидов.</a:t>
            </a:r>
          </a:p>
          <a:p>
            <a:pPr algn="just"/>
            <a:r>
              <a:rPr lang="ru-RU" sz="1400" b="1" dirty="0"/>
              <a:t>Проводить контроль исполнения принятых мер и планов организаций по устранению недостатков, выявленных в ходе проведения независимой оценки.</a:t>
            </a:r>
          </a:p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/>
              <a:t>Разработать, подписать и разместить на своих официальных сайтах Планы мероприятий по устранению недостатков, выявленных в ходе проведения независимой оценки, с учётом предложений респондентов </a:t>
            </a:r>
          </a:p>
          <a:p>
            <a:pPr algn="just"/>
            <a:endParaRPr lang="ru-RU" sz="1400" b="1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0" y="1219200"/>
            <a:ext cx="9144000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</a:rPr>
              <a:t>Министерству образования Новосибирской области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0" y="3276600"/>
            <a:ext cx="9144000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</a:rPr>
              <a:t>Муниципальным районам Новосибирской области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0" y="5181600"/>
            <a:ext cx="9144000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</a:rPr>
              <a:t>Образовательным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</a:rPr>
              <a:t> организациям 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</a:rPr>
              <a:t>Новосибирской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82600"/>
            <a:ext cx="8001000" cy="1016000"/>
          </a:xfrm>
        </p:spPr>
        <p:txBody>
          <a:bodyPr/>
          <a:lstStyle/>
          <a:p>
            <a:pPr algn="ctr"/>
            <a:r>
              <a:rPr lang="ru-RU" sz="2300" b="1" dirty="0">
                <a:solidFill>
                  <a:schemeClr val="tx1"/>
                </a:solidFill>
              </a:rPr>
              <a:t>Независимая оценка качества условий осуществления образовательной деятельности организациями</a:t>
            </a:r>
            <a:endParaRPr lang="ru-RU" sz="2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03400"/>
            <a:ext cx="6096000" cy="3962400"/>
          </a:xfrm>
        </p:spPr>
        <p:txBody>
          <a:bodyPr/>
          <a:lstStyle/>
          <a:p>
            <a:r>
              <a:rPr kumimoji="0" lang="ru-RU" altLang="ru-RU" sz="1800" b="1" dirty="0">
                <a:latin typeface="+mn-lt"/>
              </a:rPr>
              <a:t>повышение качества и доступности социальных услуг для населения</a:t>
            </a:r>
          </a:p>
          <a:p>
            <a:pPr>
              <a:buNone/>
            </a:pPr>
            <a:endParaRPr kumimoji="0" lang="ru-RU" altLang="ru-RU" sz="1050" b="1" dirty="0">
              <a:latin typeface="+mn-lt"/>
            </a:endParaRPr>
          </a:p>
          <a:p>
            <a:r>
              <a:rPr kumimoji="0" lang="ru-RU" altLang="ru-RU" sz="1800" b="1" dirty="0">
                <a:latin typeface="+mn-lt"/>
              </a:rPr>
              <a:t>улучшение информированности  потребителей о качестве работы организаций, оказывающих социальные услуги</a:t>
            </a:r>
          </a:p>
          <a:p>
            <a:pPr>
              <a:buNone/>
            </a:pPr>
            <a:endParaRPr kumimoji="0" lang="ru-RU" altLang="ru-RU" sz="1000" b="1" dirty="0">
              <a:latin typeface="+mn-lt"/>
            </a:endParaRPr>
          </a:p>
          <a:p>
            <a:r>
              <a:rPr kumimoji="0" lang="ru-RU" altLang="ru-RU" sz="1800" b="1" dirty="0">
                <a:latin typeface="+mn-lt"/>
              </a:rPr>
              <a:t>стимулирование повышения качества работы организаций, оказывающих социальные услуги</a:t>
            </a:r>
          </a:p>
          <a:p>
            <a:pPr>
              <a:buNone/>
            </a:pPr>
            <a:endParaRPr kumimoji="0" lang="ru-RU" altLang="ru-RU" sz="1000" b="1" dirty="0">
              <a:latin typeface="+mn-lt"/>
            </a:endParaRPr>
          </a:p>
          <a:p>
            <a:r>
              <a:rPr kumimoji="0" lang="ru-RU" altLang="ru-RU" sz="1800" b="1" dirty="0">
                <a:latin typeface="+mn-lt"/>
              </a:rPr>
              <a:t>создание диалога между организациями, оказывающими услуги, и потребителями</a:t>
            </a:r>
          </a:p>
          <a:p>
            <a:endParaRPr kumimoji="0" lang="ru-RU" altLang="ru-RU" sz="1800" dirty="0">
              <a:latin typeface="+mn-lt"/>
            </a:endParaRPr>
          </a:p>
          <a:p>
            <a:endParaRPr kumimoji="0" lang="ru-RU" altLang="ru-RU" sz="1800" dirty="0">
              <a:latin typeface="+mn-lt"/>
            </a:endParaRPr>
          </a:p>
          <a:p>
            <a:endParaRPr kumimoji="0" lang="ru-RU" altLang="ru-RU" sz="1800" dirty="0">
              <a:latin typeface="+mn-lt"/>
            </a:endParaRPr>
          </a:p>
          <a:p>
            <a:endParaRPr lang="ru-RU" dirty="0"/>
          </a:p>
        </p:txBody>
      </p:sp>
      <p:grpSp>
        <p:nvGrpSpPr>
          <p:cNvPr id="4" name="Группа 5"/>
          <p:cNvGrpSpPr/>
          <p:nvPr/>
        </p:nvGrpSpPr>
        <p:grpSpPr>
          <a:xfrm>
            <a:off x="6324600" y="1701803"/>
            <a:ext cx="2590800" cy="4317999"/>
            <a:chOff x="0" y="1483"/>
            <a:chExt cx="3162591" cy="863621"/>
          </a:xfrm>
          <a:solidFill>
            <a:srgbClr val="FEEFE6"/>
          </a:solidFill>
          <a:scene3d>
            <a:camera prst="orthographicFront"/>
            <a:lightRig rig="fla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483"/>
              <a:ext cx="3162591" cy="863621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186035" y="43642"/>
              <a:ext cx="2790521" cy="77930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dirty="0"/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dirty="0"/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solidFill>
                    <a:schemeClr val="accent6"/>
                  </a:solidFill>
                </a:rPr>
                <a:t>ЕДИНЫЕ: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Методика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/>
                <a:t>Инструментарий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/>
                <a:t>Критерии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/>
                <a:t>Показатели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/>
                <a:t>Формат размещения результатов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/>
                <a:t>Форма отчётов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/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/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dirty="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"/>
            <a:ext cx="4038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2514600"/>
            <a:ext cx="8534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1400" b="1" kern="0" dirty="0">
                <a:latin typeface="Arial" charset="0"/>
                <a:cs typeface="+mn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3200" b="1" kern="0" dirty="0">
                <a:solidFill>
                  <a:schemeClr val="tx2"/>
                </a:solidFill>
                <a:latin typeface="+mn-lt"/>
                <a:cs typeface="+mn-cs"/>
                <a:hlinkClick r:id="rId4"/>
              </a:rPr>
              <a:t>www.os54.ru</a:t>
            </a:r>
            <a:r>
              <a:rPr lang="en-US" sz="3200" b="1" kern="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3200" b="1" kern="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chemeClr val="tx2"/>
                </a:solidFill>
                <a:latin typeface="+mn-lt"/>
                <a:cs typeface="+mn-cs"/>
                <a:hlinkClick r:id="rId5"/>
              </a:rPr>
              <a:t>info@os54.ru</a:t>
            </a:r>
            <a:endParaRPr lang="en-US" sz="2800" b="1" kern="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2800" b="1" kern="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chemeClr val="tx2"/>
                </a:solidFill>
                <a:latin typeface="+mn-lt"/>
                <a:cs typeface="+mn-cs"/>
              </a:rPr>
              <a:t>8-(383)-347-80-51 </a:t>
            </a:r>
            <a:endParaRPr lang="ru-RU" sz="2400" b="1" kern="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400" b="1" kern="0" dirty="0">
                <a:latin typeface="+mn-lt"/>
                <a:cs typeface="+mn-cs"/>
              </a:rPr>
              <a:t> </a:t>
            </a:r>
            <a:endParaRPr lang="ru-RU" sz="1400" b="1" kern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787400"/>
          </a:xfrm>
        </p:spPr>
        <p:txBody>
          <a:bodyPr/>
          <a:lstStyle/>
          <a:p>
            <a:pPr algn="ctr"/>
            <a:r>
              <a:rPr lang="ru-RU" sz="2300" b="1" dirty="0">
                <a:solidFill>
                  <a:schemeClr val="tx1"/>
                </a:solidFill>
              </a:rPr>
              <a:t>Основные участники независимой оценки</a:t>
            </a:r>
            <a:endParaRPr lang="ru-RU" sz="2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76400"/>
            <a:ext cx="5334000" cy="4521200"/>
          </a:xfrm>
        </p:spPr>
        <p:txBody>
          <a:bodyPr/>
          <a:lstStyle/>
          <a:p>
            <a:r>
              <a:rPr lang="ru-RU" sz="1800" b="1" dirty="0"/>
              <a:t>Общественный совет по проведению независимой оценки</a:t>
            </a:r>
          </a:p>
          <a:p>
            <a:pPr>
              <a:buNone/>
            </a:pPr>
            <a:endParaRPr lang="ru-RU" sz="1800" b="1" dirty="0"/>
          </a:p>
          <a:p>
            <a:r>
              <a:rPr lang="ru-RU" sz="1800" b="1" dirty="0"/>
              <a:t>Организация-оператор</a:t>
            </a:r>
          </a:p>
          <a:p>
            <a:pPr>
              <a:buNone/>
            </a:pPr>
            <a:r>
              <a:rPr lang="ru-RU" sz="1800" b="1" dirty="0"/>
              <a:t>       (в 202</a:t>
            </a:r>
            <a:r>
              <a:rPr lang="en-US" sz="1800" b="1" dirty="0"/>
              <a:t>2</a:t>
            </a:r>
            <a:r>
              <a:rPr lang="ru-RU" sz="1800" b="1" dirty="0"/>
              <a:t> году - ООО ИЦ «НОВИ» </a:t>
            </a:r>
            <a:br>
              <a:rPr lang="ru-RU" sz="1800" b="1" dirty="0"/>
            </a:br>
            <a:r>
              <a:rPr lang="ru-RU" sz="1800" b="1" dirty="0"/>
              <a:t>   г. Орел)</a:t>
            </a:r>
          </a:p>
          <a:p>
            <a:pPr>
              <a:buNone/>
            </a:pPr>
            <a:endParaRPr lang="ru-RU" sz="1800" b="1" dirty="0"/>
          </a:p>
          <a:p>
            <a:r>
              <a:rPr lang="ru-RU" sz="1800" b="1" dirty="0"/>
              <a:t>Минобразования Новосибирской области, муниципальные органы власти</a:t>
            </a:r>
          </a:p>
          <a:p>
            <a:pPr>
              <a:buNone/>
            </a:pPr>
            <a:endParaRPr lang="ru-RU" sz="1800" b="1" dirty="0"/>
          </a:p>
          <a:p>
            <a:r>
              <a:rPr lang="ru-RU" sz="1800" b="1" dirty="0"/>
              <a:t>Образовательные организации</a:t>
            </a:r>
          </a:p>
          <a:p>
            <a:endParaRPr lang="ru-RU" sz="1800" b="1" dirty="0"/>
          </a:p>
          <a:p>
            <a:r>
              <a:rPr lang="ru-RU" sz="1800" b="1" dirty="0"/>
              <a:t>Получатели образовательных услуг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 bwMode="auto">
          <a:xfrm>
            <a:off x="5105400" y="1905000"/>
            <a:ext cx="8382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 bwMode="auto">
          <a:xfrm>
            <a:off x="5105400" y="2971800"/>
            <a:ext cx="9144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5181600" y="3962400"/>
            <a:ext cx="9144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5181600" y="5181600"/>
            <a:ext cx="9144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943600" y="1701800"/>
            <a:ext cx="2971800" cy="812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500" b="1" dirty="0"/>
              <a:t>Проведение независимой оценки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6019800" y="2717800"/>
            <a:ext cx="2971800" cy="812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500" b="1" dirty="0"/>
              <a:t>Сбор и обобщение информации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6096000" y="3733800"/>
            <a:ext cx="2895600" cy="10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450" b="1" dirty="0"/>
              <a:t>Создание условий для проведения независимой оценки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096000" y="4953000"/>
            <a:ext cx="28956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450" b="1" dirty="0"/>
              <a:t>Информирование получателей образовательных услуг</a:t>
            </a: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5181600" y="6172200"/>
            <a:ext cx="9144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6096000" y="6070600"/>
            <a:ext cx="2895600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450" b="1" dirty="0"/>
              <a:t>Участие в анкетировании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2819661" y="2090500"/>
            <a:ext cx="3124200" cy="99815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/>
              <a:t>Обследование официальных сайтов</a:t>
            </a:r>
          </a:p>
          <a:p>
            <a:pPr algn="ctr">
              <a:defRPr/>
            </a:pPr>
            <a:r>
              <a:rPr lang="ru-RU" b="1" dirty="0"/>
              <a:t>ОО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228600" y="2074833"/>
            <a:ext cx="2400300" cy="99815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/>
              <a:t>Анкетирование</a:t>
            </a:r>
          </a:p>
          <a:p>
            <a:pPr algn="ctr">
              <a:defRPr/>
            </a:pPr>
            <a:r>
              <a:rPr lang="ru-RU" b="1" dirty="0"/>
              <a:t>70 000 респондентов</a:t>
            </a:r>
          </a:p>
          <a:p>
            <a:pPr algn="ctr"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6172200" y="2086868"/>
            <a:ext cx="2743200" cy="10017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/>
              <a:t>Обследование образовательных организаций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8600" y="3802807"/>
            <a:ext cx="8686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sz="1600" b="1" dirty="0"/>
              <a:t>официальные сайты общеобразовательных организаций в информационно-телекоммуникационной сети «Интернет» и информационные стенды в помещениях указанных организаций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1600" b="1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600" b="1" dirty="0"/>
              <a:t>результаты изучения условий оказания услуг общеобразовательными организациями, включающие обеспечение комфортных условий предоставления услуг и доступности услуг для инвалидов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1600" b="1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600" b="1" dirty="0"/>
              <a:t>мнения получателей услуг о качестве условий оказания услуг в целях установления удовлетворённости граждан условиями оказания услуг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  <a:p>
            <a:pPr indent="450850" eaLnBrk="0" hangingPunct="0">
              <a:buFont typeface="Wingdings" pitchFamily="2" charset="2"/>
              <a:buChar char="q"/>
              <a:defRPr/>
            </a:pPr>
            <a:endParaRPr lang="ru-RU" sz="1400" b="1" dirty="0"/>
          </a:p>
          <a:p>
            <a:pPr indent="450850" eaLnBrk="0" hangingPunct="0">
              <a:defRPr/>
            </a:pPr>
            <a:endParaRPr lang="ru-RU" sz="14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816805" y="3338458"/>
            <a:ext cx="7510390" cy="430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 algn="ctr">
              <a:defRPr/>
            </a:pPr>
            <a:r>
              <a:rPr lang="ru-RU" sz="2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Источники информации о качестве условий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457200"/>
          </a:xfrm>
        </p:spPr>
        <p:txBody>
          <a:bodyPr/>
          <a:lstStyle/>
          <a:p>
            <a:pPr algn="ctr">
              <a:defRPr/>
            </a:pPr>
            <a:r>
              <a:rPr lang="ru-RU" sz="2600" b="1" dirty="0">
                <a:solidFill>
                  <a:schemeClr val="tx1"/>
                </a:solidFill>
                <a:cs typeface="Times New Roman" pitchFamily="18" charset="0"/>
              </a:rPr>
              <a:t>Мероприятия, проведённые в рамках независимой оценки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685800" y="909291"/>
            <a:ext cx="7848600" cy="584775"/>
          </a:xfrm>
          <a:prstGeom prst="rect">
            <a:avLst/>
          </a:prstGeom>
          <a:solidFill>
            <a:srgbClr val="F9EBE7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ru-RU" sz="1600" b="1" kern="0" dirty="0">
                <a:solidFill>
                  <a:schemeClr val="tx2"/>
                </a:solidFill>
                <a:ea typeface="+mj-ea"/>
                <a:cs typeface="+mj-cs"/>
              </a:rPr>
              <a:t>С 01 июня по 30 августа </a:t>
            </a:r>
          </a:p>
          <a:p>
            <a:pPr algn="ctr">
              <a:defRPr/>
            </a:pPr>
            <a:r>
              <a:rPr lang="ru-RU" sz="1600" b="1" kern="0" dirty="0">
                <a:solidFill>
                  <a:schemeClr val="tx2"/>
                </a:solidFill>
                <a:ea typeface="+mj-ea"/>
                <a:cs typeface="+mj-cs"/>
              </a:rPr>
              <a:t>проводилась независимая оценка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7EB7AE-6002-4703-A889-39D8A1921087}"/>
              </a:ext>
            </a:extLst>
          </p:cNvPr>
          <p:cNvSpPr/>
          <p:nvPr/>
        </p:nvSpPr>
        <p:spPr>
          <a:xfrm>
            <a:off x="685800" y="4572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Лидеры муниципальных районов по прохождению независимой оценки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0F66B5-871A-4766-84D9-79160A8300D4}"/>
              </a:ext>
            </a:extLst>
          </p:cNvPr>
          <p:cNvSpPr/>
          <p:nvPr/>
        </p:nvSpPr>
        <p:spPr>
          <a:xfrm>
            <a:off x="533400" y="1905000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Прошли все процедуры и предоставили данные для оператора самыми первыми общеобразовательные организации: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BB5B82-3F9D-4EC3-A920-28D5C00182FB}"/>
              </a:ext>
            </a:extLst>
          </p:cNvPr>
          <p:cNvSpPr/>
          <p:nvPr/>
        </p:nvSpPr>
        <p:spPr>
          <a:xfrm>
            <a:off x="569934" y="2967335"/>
            <a:ext cx="339246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sz="2000" dirty="0" err="1"/>
              <a:t>Кочковского</a:t>
            </a:r>
            <a:r>
              <a:rPr lang="ru-RU" sz="2000" dirty="0"/>
              <a:t> района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sz="2000" dirty="0" err="1"/>
              <a:t>Кыштовского</a:t>
            </a:r>
            <a:r>
              <a:rPr lang="ru-RU" sz="2000" dirty="0"/>
              <a:t> района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sz="2000" dirty="0"/>
              <a:t>Северного района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ru-RU" sz="2000" dirty="0" err="1"/>
              <a:t>Купинского</a:t>
            </a:r>
            <a:r>
              <a:rPr lang="ru-RU" sz="2000" dirty="0"/>
              <a:t> района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F4960A5-44DB-4B22-9D1B-1E8FC7361FF5}"/>
              </a:ext>
            </a:extLst>
          </p:cNvPr>
          <p:cNvSpPr/>
          <p:nvPr/>
        </p:nvSpPr>
        <p:spPr>
          <a:xfrm>
            <a:off x="4572000" y="2979861"/>
            <a:ext cx="4419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г. Новосибирске</a:t>
            </a:r>
          </a:p>
          <a:p>
            <a:r>
              <a:rPr lang="ru-RU" i="1" dirty="0"/>
              <a:t>в Ленинском районе </a:t>
            </a:r>
          </a:p>
          <a:p>
            <a:r>
              <a:rPr lang="ru-RU" dirty="0"/>
              <a:t>     МБОУ СОШ №187 </a:t>
            </a:r>
          </a:p>
          <a:p>
            <a:r>
              <a:rPr lang="ru-RU" dirty="0"/>
              <a:t>     Гимназия №16 «Французская» </a:t>
            </a:r>
          </a:p>
          <a:p>
            <a:r>
              <a:rPr lang="ru-RU" dirty="0"/>
              <a:t>     МБОУ СОШ №210</a:t>
            </a:r>
          </a:p>
          <a:p>
            <a:r>
              <a:rPr lang="ru-RU" i="1" dirty="0"/>
              <a:t>в Первомайском районе</a:t>
            </a:r>
          </a:p>
          <a:p>
            <a:r>
              <a:rPr lang="ru-RU" dirty="0"/>
              <a:t>     МБОУ СОШ №140</a:t>
            </a:r>
          </a:p>
          <a:p>
            <a:r>
              <a:rPr lang="ru-RU" i="1" dirty="0"/>
              <a:t>в Советском районе</a:t>
            </a:r>
          </a:p>
          <a:p>
            <a:r>
              <a:rPr lang="ru-RU" dirty="0"/>
              <a:t>     Гимназия №3 в Академгородке</a:t>
            </a:r>
          </a:p>
          <a:p>
            <a:r>
              <a:rPr lang="ru-RU" i="1" dirty="0"/>
              <a:t>в Октябрьском районе</a:t>
            </a:r>
          </a:p>
          <a:p>
            <a:r>
              <a:rPr lang="ru-RU" dirty="0"/>
              <a:t>     МБОУ СОШ №199</a:t>
            </a:r>
          </a:p>
        </p:txBody>
      </p:sp>
    </p:spTree>
    <p:extLst>
      <p:ext uri="{BB962C8B-B14F-4D97-AF65-F5344CB8AC3E}">
        <p14:creationId xmlns:p14="http://schemas.microsoft.com/office/powerpoint/2010/main" val="424667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208492"/>
              </p:ext>
            </p:extLst>
          </p:nvPr>
        </p:nvGraphicFramePr>
        <p:xfrm>
          <a:off x="0" y="2590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4675" y="304804"/>
            <a:ext cx="8001000" cy="761995"/>
          </a:xfrm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Организации,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осуществляющие образовательную деятельность,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 участвующие в независимой оценке - 20</a:t>
            </a:r>
            <a:r>
              <a:rPr lang="en-US" sz="2000" b="1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Содержимое 6"/>
          <p:cNvSpPr txBox="1">
            <a:spLocks/>
          </p:cNvSpPr>
          <p:nvPr/>
        </p:nvSpPr>
        <p:spPr bwMode="auto">
          <a:xfrm>
            <a:off x="0" y="1838195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Общеобразовательные организации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6096000" y="1600200"/>
            <a:ext cx="13716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Verdana" pitchFamily="34" charset="0"/>
              </a:rPr>
              <a:t>954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253456"/>
              </p:ext>
            </p:extLst>
          </p:nvPr>
        </p:nvGraphicFramePr>
        <p:xfrm>
          <a:off x="380999" y="228600"/>
          <a:ext cx="8458200" cy="663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1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 b="1" dirty="0">
                          <a:solidFill>
                            <a:srgbClr val="C00000"/>
                          </a:solidFill>
                        </a:rPr>
                        <a:t>Лидеры рейтинга общеобразовательных организаций</a:t>
                      </a:r>
                      <a:endParaRPr lang="ru-RU" sz="19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г. ИСКИТИМА «КОРРЕКЦИОННАЯ ШКОЛА № 7» (г. Искитим)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99,04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МБОУ МАСЛЯНИНСКАЯ СОШ №1 МАСЛЯНИНСКОГО РАЙОНА НОВОСИБИРСКОЙ ОБЛАСТИ (Маслянинский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98,78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МБОУ ТЕБИССКАЯ СРЕДНЯЯ ШКОЛА ИМЕНИ 75-ЛЕТИЯ НОВОСИБИРСКОЙ ОБЛАСТИ ЧАНОВСКОГО РАЙОНА НОВОСИБИРСКОЙ ОБЛАСТИ (Чановский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СУЗУНСКОГО РАЙОНА «ШАРЧИНСКАЯ СРЕДНЯЯ ОБЩЕОБРАЗОВАТЕЛЬНАЯ ШКОЛА» (Сузунский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«МОШКОВСКАЯ ОБЩЕОБРАЗОВАТЕЛЬНАЯ ШКОЛА - ИНТЕРНАТ ДЛЯ ДЕТЕЙ С ОГРАНИЧЕННЫМИ ВОЗМОЖНОСТЯМИ ЗДОРОВЬЯ» МОШКОВСКОГО РАЙОНА (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Мошковский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- ЧЕРЕПАНОВСКАЯ СПЕЦИАЛЬНАЯ (КОРРЕКЦИОННАЯ) ШКОЛА-ИНТЕРНАТ ДЛЯ ОБУЧАЮЩИХСЯ, ВОСПИТАННИКОВ С ОГРАНИЧЕННЫМИ ВОЗМОЖНОСТЯМИ ЗДОРОВЬЯ (Черепановский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ГБОУ НОВОСИБИРСКОЙ ОБЛАСТИ «КОРРЕКЦИОННАЯ ШКОЛА-ИНТЕРНАТ» (Куйбышевский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9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«ООШ П. БАРАБКА» ИСКИТИМСКОГО РАЙОНА НОВОСИБИРСКОЙ ОБЛАСТИ (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Искитимский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ТОГУЧИНСКОГО РАЙОНА «ЗЛАТОУСТОВСКАЯ ОСНОВНАЯ ШКОЛА» (Тогучинский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251803"/>
              </p:ext>
            </p:extLst>
          </p:nvPr>
        </p:nvGraphicFramePr>
        <p:xfrm>
          <a:off x="342900" y="225181"/>
          <a:ext cx="8458200" cy="640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98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 b="1" dirty="0">
                          <a:solidFill>
                            <a:srgbClr val="C00000"/>
                          </a:solidFill>
                        </a:rPr>
                        <a:t>Нижние места рейтинга занимают общеобразовательные организации</a:t>
                      </a:r>
                      <a:endParaRPr lang="ru-RU" sz="19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КРАСНОЗЕРСКОГО РАЙОНА НОВОСИБИРСКОЙ ОБЛАСТИ ПОЛОВИНСКАЯ ООШ (Краснозерский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68,66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ОРДЫНСКОГО РАЙОНА - ВЕРХ-АЛЕУССКАЯ СРЕДНЯЯ ОБЩЕОБРАЗОВАТЕЛЬНАЯ ШКОЛА ИМЕНИ ГЕРОЯ СОВЕТСКОГО СОЮЗА Н.В. НЕКРАСОВА (Ордынский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70,70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МБОУ НОВОСИБИРСКОГО РАЙОНА КРАСНООБСКАЯ СРЕДНЯЯ ОБЩЕОБРАЗОВАТЕЛЬНАЯ ШКОЛА № 1 С УГЛУБЛЕННЫМ ИЗУЧЕНИЕМ ОТДЕЛЬНЫХ ПРЕДМЕТОВ (Новосибирский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БОЛОТНИНСКОГО РАЙОНА ТАГАНАЕВСКАЯ СРЕДНЯЯ ОБЩЕОБРАЗОВАТЕЛЬНАЯ ШКОЛА ИМЕНИ ГЕРОЯ СОВЕТСКОГО СОЮЗА А.В.САРЫГИНА (Болотнинский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ФОРПОСТ-КАРГАТСКАЯ СРЕДНЯЯ ШКОЛА (Каргатский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«ООШ П.РОЩИНСКИЙ» ИСКИТИМСКОГО РАЙОНА  (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Искитимский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8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«ООШ П.ПЕРВОМАЙСКИЙ» ИСКИТИМСКОГО РАЙОНА (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Искитимский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ШАГАЛОВСКАЯ СРЕДНЯЯ ОБЩЕОБРАЗОВАТЕЛЬНАЯ ШКОЛА (Коченевский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74,12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8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МКОУ ФЕДОСИХИНСКАЯ СРЕДНЯЯ ОБЩЕОБРАЗОВАТЕЛЬНАЯ ШКОЛА ИМЕНИ ГЕРОЯ СОВЕТСКОГО СОЮЗА А.Я. АНЦУПОВА (Коченевский р-н)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74,32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50ADFAB-E84C-4F5D-9D9B-D74C88853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6738C75-2042-49F0-B43F-2ADE4EF337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176077"/>
              </p:ext>
            </p:extLst>
          </p:nvPr>
        </p:nvGraphicFramePr>
        <p:xfrm>
          <a:off x="304800" y="347662"/>
          <a:ext cx="8610599" cy="6205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 bwMode="auto">
        <a:ln>
          <a:headEnd/>
          <a:tailEnd/>
        </a:ln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000" b="0" i="0" u="none" strike="noStrike" kern="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16477</TotalTime>
  <Words>1279</Words>
  <Application>Microsoft Office PowerPoint</Application>
  <PresentationFormat>Экран (4:3)</PresentationFormat>
  <Paragraphs>262</Paragraphs>
  <Slides>20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Times New Roman</vt:lpstr>
      <vt:lpstr>Verdana</vt:lpstr>
      <vt:lpstr>Wingdings</vt:lpstr>
      <vt:lpstr>Профиль</vt:lpstr>
      <vt:lpstr> Результаты независимой оценки качества условий осуществления образовательной деятельности организациями, проведённой в  2022 году</vt:lpstr>
      <vt:lpstr>Независимая оценка качества условий осуществления образовательной деятельности организациями</vt:lpstr>
      <vt:lpstr>Основные участники независимой оценки</vt:lpstr>
      <vt:lpstr>Мероприятия, проведённые в рамках независимой оценки</vt:lpstr>
      <vt:lpstr>Презентация PowerPoint</vt:lpstr>
      <vt:lpstr>Организации,  осуществляющие образовательную деятельность,  участвующие в независимой оценке - 2022</vt:lpstr>
      <vt:lpstr>Презентация PowerPoint</vt:lpstr>
      <vt:lpstr>Презентация PowerPoint</vt:lpstr>
      <vt:lpstr>Презентация PowerPoint</vt:lpstr>
      <vt:lpstr>Презентация PowerPoint</vt:lpstr>
      <vt:lpstr>I. Открытость и доступность информации  об организациях</vt:lpstr>
      <vt:lpstr>II. Комфортность условий,  в которых ведётся образовательная деятельность</vt:lpstr>
      <vt:lpstr>III. Доступность услуг для инвалидов</vt:lpstr>
      <vt:lpstr>IV-V. Удовлетворённость качеством условий</vt:lpstr>
      <vt:lpstr>Динамика результатов независимой оценки    2020 год 2022 год</vt:lpstr>
      <vt:lpstr>Динамика результатов независимой оценки:  </vt:lpstr>
      <vt:lpstr>Основные недостатки, выявленные по результатам независимой оценки</vt:lpstr>
      <vt:lpstr>Презентация PowerPoint</vt:lpstr>
      <vt:lpstr>Предложения  Общественного совета по проведению независимой оценки при министерстве образования Новосибирской области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111</dc:creator>
  <cp:lastModifiedBy>Анастасия Маева</cp:lastModifiedBy>
  <cp:revision>1644</cp:revision>
  <cp:lastPrinted>2022-12-27T05:01:25Z</cp:lastPrinted>
  <dcterms:created xsi:type="dcterms:W3CDTF">1601-01-01T00:00:00Z</dcterms:created>
  <dcterms:modified xsi:type="dcterms:W3CDTF">2023-01-16T09:49:47Z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